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26"/>
  </p:notesMasterIdLst>
  <p:sldIdLst>
    <p:sldId id="283" r:id="rId2"/>
    <p:sldId id="284" r:id="rId3"/>
    <p:sldId id="285" r:id="rId4"/>
    <p:sldId id="286" r:id="rId5"/>
    <p:sldId id="287" r:id="rId6"/>
    <p:sldId id="288" r:id="rId7"/>
    <p:sldId id="289" r:id="rId8"/>
    <p:sldId id="290" r:id="rId9"/>
    <p:sldId id="291" r:id="rId10"/>
    <p:sldId id="295" r:id="rId11"/>
    <p:sldId id="292" r:id="rId12"/>
    <p:sldId id="293" r:id="rId13"/>
    <p:sldId id="294" r:id="rId14"/>
    <p:sldId id="296" r:id="rId15"/>
    <p:sldId id="298" r:id="rId16"/>
    <p:sldId id="299" r:id="rId17"/>
    <p:sldId id="300" r:id="rId18"/>
    <p:sldId id="319" r:id="rId19"/>
    <p:sldId id="302" r:id="rId20"/>
    <p:sldId id="303" r:id="rId21"/>
    <p:sldId id="304" r:id="rId22"/>
    <p:sldId id="305" r:id="rId23"/>
    <p:sldId id="306" r:id="rId24"/>
    <p:sldId id="307" r:id="rId25"/>
    <p:sldId id="308" r:id="rId26"/>
    <p:sldId id="309" r:id="rId27"/>
    <p:sldId id="320" r:id="rId28"/>
    <p:sldId id="311" r:id="rId29"/>
    <p:sldId id="313" r:id="rId30"/>
    <p:sldId id="312" r:id="rId31"/>
    <p:sldId id="297" r:id="rId32"/>
    <p:sldId id="314" r:id="rId33"/>
    <p:sldId id="315" r:id="rId34"/>
    <p:sldId id="316" r:id="rId35"/>
    <p:sldId id="317" r:id="rId36"/>
    <p:sldId id="318" r:id="rId37"/>
    <p:sldId id="321" r:id="rId38"/>
    <p:sldId id="322" r:id="rId39"/>
    <p:sldId id="323" r:id="rId40"/>
    <p:sldId id="324" r:id="rId41"/>
    <p:sldId id="325" r:id="rId42"/>
    <p:sldId id="326" r:id="rId43"/>
    <p:sldId id="327" r:id="rId44"/>
    <p:sldId id="328" r:id="rId45"/>
    <p:sldId id="329" r:id="rId46"/>
    <p:sldId id="330" r:id="rId47"/>
    <p:sldId id="331" r:id="rId48"/>
    <p:sldId id="332" r:id="rId49"/>
    <p:sldId id="333" r:id="rId50"/>
    <p:sldId id="334" r:id="rId51"/>
    <p:sldId id="335" r:id="rId52"/>
    <p:sldId id="337" r:id="rId53"/>
    <p:sldId id="338" r:id="rId54"/>
    <p:sldId id="339" r:id="rId55"/>
    <p:sldId id="340" r:id="rId56"/>
    <p:sldId id="341" r:id="rId57"/>
    <p:sldId id="342" r:id="rId58"/>
    <p:sldId id="343" r:id="rId59"/>
    <p:sldId id="344" r:id="rId60"/>
    <p:sldId id="345" r:id="rId61"/>
    <p:sldId id="346" r:id="rId62"/>
    <p:sldId id="347" r:id="rId63"/>
    <p:sldId id="348" r:id="rId64"/>
    <p:sldId id="349" r:id="rId65"/>
    <p:sldId id="350" r:id="rId66"/>
    <p:sldId id="351" r:id="rId67"/>
    <p:sldId id="352" r:id="rId68"/>
    <p:sldId id="353" r:id="rId69"/>
    <p:sldId id="356" r:id="rId70"/>
    <p:sldId id="354" r:id="rId71"/>
    <p:sldId id="355" r:id="rId72"/>
    <p:sldId id="357" r:id="rId73"/>
    <p:sldId id="358" r:id="rId74"/>
    <p:sldId id="359" r:id="rId75"/>
    <p:sldId id="360" r:id="rId76"/>
    <p:sldId id="361" r:id="rId77"/>
    <p:sldId id="362" r:id="rId78"/>
    <p:sldId id="363" r:id="rId79"/>
    <p:sldId id="364" r:id="rId80"/>
    <p:sldId id="365" r:id="rId81"/>
    <p:sldId id="366" r:id="rId82"/>
    <p:sldId id="367" r:id="rId83"/>
    <p:sldId id="368" r:id="rId84"/>
    <p:sldId id="369" r:id="rId85"/>
    <p:sldId id="370" r:id="rId86"/>
    <p:sldId id="371" r:id="rId87"/>
    <p:sldId id="373" r:id="rId88"/>
    <p:sldId id="374" r:id="rId89"/>
    <p:sldId id="375" r:id="rId90"/>
    <p:sldId id="376" r:id="rId91"/>
    <p:sldId id="377" r:id="rId92"/>
    <p:sldId id="378" r:id="rId93"/>
    <p:sldId id="379" r:id="rId94"/>
    <p:sldId id="380" r:id="rId95"/>
    <p:sldId id="381" r:id="rId96"/>
    <p:sldId id="382" r:id="rId97"/>
    <p:sldId id="383" r:id="rId98"/>
    <p:sldId id="384" r:id="rId99"/>
    <p:sldId id="385" r:id="rId100"/>
    <p:sldId id="386" r:id="rId101"/>
    <p:sldId id="387" r:id="rId102"/>
    <p:sldId id="388" r:id="rId103"/>
    <p:sldId id="389" r:id="rId104"/>
    <p:sldId id="390" r:id="rId105"/>
    <p:sldId id="391" r:id="rId106"/>
    <p:sldId id="393" r:id="rId107"/>
    <p:sldId id="394" r:id="rId108"/>
    <p:sldId id="395" r:id="rId109"/>
    <p:sldId id="396" r:id="rId110"/>
    <p:sldId id="397" r:id="rId111"/>
    <p:sldId id="398" r:id="rId112"/>
    <p:sldId id="399" r:id="rId113"/>
    <p:sldId id="400" r:id="rId114"/>
    <p:sldId id="401" r:id="rId115"/>
    <p:sldId id="402" r:id="rId116"/>
    <p:sldId id="403" r:id="rId117"/>
    <p:sldId id="404" r:id="rId118"/>
    <p:sldId id="405" r:id="rId119"/>
    <p:sldId id="406" r:id="rId120"/>
    <p:sldId id="407" r:id="rId121"/>
    <p:sldId id="408" r:id="rId122"/>
    <p:sldId id="409" r:id="rId123"/>
    <p:sldId id="410" r:id="rId124"/>
    <p:sldId id="411" r:id="rId125"/>
  </p:sldIdLst>
  <p:sldSz cx="12192000" cy="6858000"/>
  <p:notesSz cx="6858000" cy="9144000"/>
  <p:embeddedFontLst>
    <p:embeddedFont>
      <p:font typeface="Wingdings 3" panose="05040102010807070707" pitchFamily="18" charset="2"/>
      <p:regular r:id="rId127"/>
    </p:embeddedFont>
    <p:embeddedFont>
      <p:font typeface="Roboto Condensed Light" panose="02000000000000000000" pitchFamily="2" charset="0"/>
      <p:regular r:id="rId128"/>
      <p:italic r:id="rId129"/>
    </p:embeddedFont>
    <p:embeddedFont>
      <p:font typeface="Consolas" panose="020B0609020204030204" pitchFamily="49" charset="0"/>
      <p:regular r:id="rId130"/>
      <p:bold r:id="rId131"/>
      <p:italic r:id="rId132"/>
      <p:boldItalic r:id="rId133"/>
    </p:embeddedFont>
    <p:embeddedFont>
      <p:font typeface="Calibri" panose="020F0502020204030204" pitchFamily="34" charset="0"/>
      <p:regular r:id="rId134"/>
      <p:bold r:id="rId135"/>
      <p:italic r:id="rId136"/>
      <p:boldItalic r:id="rId137"/>
    </p:embeddedFont>
    <p:embeddedFont>
      <p:font typeface="verdana" panose="020B0604030504040204" pitchFamily="34" charset="0"/>
      <p:regular r:id="rId138"/>
      <p:bold r:id="rId139"/>
      <p:italic r:id="rId140"/>
      <p:boldItalic r:id="rId141"/>
    </p:embeddedFont>
    <p:embeddedFont>
      <p:font typeface="Roboto Condensed" panose="02000000000000000000" pitchFamily="2" charset="0"/>
      <p:regular r:id="rId142"/>
      <p:bold r:id="rId143"/>
      <p:italic r:id="rId144"/>
      <p:boldItalic r:id="rId145"/>
    </p:embeddedFont>
    <p:embeddedFont>
      <p:font typeface="Segoe UI Black" panose="020B0A02040204020203" pitchFamily="34" charset="0"/>
      <p:bold r:id="rId146"/>
      <p:boldItalic r:id="rId147"/>
    </p:embeddedFont>
    <p:embeddedFont>
      <p:font typeface="Open Sans Extrabold" panose="020B0906030804020204" pitchFamily="34" charset="0"/>
      <p:bold r:id="rId148"/>
      <p:boldItalic r:id="rId14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modifyVerifier cryptProviderType="rsaAES" cryptAlgorithmClass="hash" cryptAlgorithmType="typeAny" cryptAlgorithmSid="14" spinCount="100000" saltData="SjJD0f1Ah8fA2SGY98x6gg==" hashData="zGk45QAlrTChVLAL5CDP8LY+K7F4R7ct4LPjHbDBJMtfFBgCYbSeRbGKliPLGZbHH83wuerdzfy1+ruXwF91hw=="/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524F"/>
    <a:srgbClr val="301B92"/>
    <a:srgbClr val="673BB7"/>
    <a:srgbClr val="607D8B"/>
    <a:srgbClr val="B71B1C"/>
    <a:srgbClr val="F54337"/>
    <a:srgbClr val="D81A60"/>
    <a:srgbClr val="890E4F"/>
    <a:srgbClr val="EA1E63"/>
    <a:srgbClr val="C628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44" autoAdjust="0"/>
    <p:restoredTop sz="94660"/>
  </p:normalViewPr>
  <p:slideViewPr>
    <p:cSldViewPr snapToGrid="0">
      <p:cViewPr varScale="1">
        <p:scale>
          <a:sx n="90" d="100"/>
          <a:sy n="90" d="100"/>
        </p:scale>
        <p:origin x="6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font" Target="fonts/font12.fntdata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font" Target="fonts/font2.fntdata"/><Relationship Id="rId149" Type="http://schemas.openxmlformats.org/officeDocument/2006/relationships/font" Target="fonts/font23.fntdata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font" Target="fonts/font8.fntdata"/><Relationship Id="rId139" Type="http://schemas.openxmlformats.org/officeDocument/2006/relationships/font" Target="fonts/font13.fntdata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presProps" Target="presProps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font" Target="fonts/font3.fntdata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font" Target="fonts/font14.fntdata"/><Relationship Id="rId145" Type="http://schemas.openxmlformats.org/officeDocument/2006/relationships/font" Target="fonts/font1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font" Target="fonts/font4.fntdata"/><Relationship Id="rId135" Type="http://schemas.openxmlformats.org/officeDocument/2006/relationships/font" Target="fonts/font9.fntdata"/><Relationship Id="rId151" Type="http://schemas.openxmlformats.org/officeDocument/2006/relationships/viewProps" Target="view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font" Target="fonts/font15.fntdata"/><Relationship Id="rId146" Type="http://schemas.openxmlformats.org/officeDocument/2006/relationships/font" Target="fonts/font20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font" Target="fonts/font5.fntdata"/><Relationship Id="rId136" Type="http://schemas.openxmlformats.org/officeDocument/2006/relationships/font" Target="fonts/font10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notesMaster" Target="notesMasters/notesMaster1.xml"/><Relationship Id="rId147" Type="http://schemas.openxmlformats.org/officeDocument/2006/relationships/font" Target="fonts/font21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font" Target="fonts/font16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font" Target="fonts/font11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font" Target="fonts/font6.fntdata"/><Relationship Id="rId153" Type="http://schemas.openxmlformats.org/officeDocument/2006/relationships/tableStyles" Target="tableStyle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font" Target="fonts/font1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font" Target="fonts/font17.fntdata"/><Relationship Id="rId148" Type="http://schemas.openxmlformats.org/officeDocument/2006/relationships/font" Target="fonts/font2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font" Target="fonts/font7.fntdata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font" Target="fonts/font18.fntdata"/><Relationship Id="rId90" Type="http://schemas.openxmlformats.org/officeDocument/2006/relationships/slide" Target="slides/slide8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48E3F3-8B31-41D2-AA9B-9796555DB866}" type="datetimeFigureOut">
              <a:rPr lang="en-US" smtClean="0"/>
              <a:t>4/3/2021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79BDEF-6165-4E72-B1A6-6E8034CEC2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0139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9.jpeg"/><Relationship Id="rId5" Type="http://schemas.openxmlformats.org/officeDocument/2006/relationships/image" Target="../media/image4.png"/><Relationship Id="rId10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9.jpeg"/><Relationship Id="rId5" Type="http://schemas.openxmlformats.org/officeDocument/2006/relationships/image" Target="../media/image4.png"/><Relationship Id="rId10" Type="http://schemas.openxmlformats.org/officeDocument/2006/relationships/image" Target="../media/image12.jpe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Layouts/_rels/slideLayout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microsoft.com/office/2007/relationships/hdphoto" Target="../media/hdphoto2.wdp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efault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xmlns="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xmlns="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0">
                <a:srgbClr val="1D3064"/>
              </a:gs>
              <a:gs pos="50000">
                <a:srgbClr val="1D3064"/>
              </a:gs>
              <a:gs pos="100000">
                <a:schemeClr val="tx2"/>
              </a:gs>
            </a:gsLst>
            <a:lin ang="108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xmlns="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0">
                <a:srgbClr val="1D3064"/>
              </a:gs>
              <a:gs pos="50000">
                <a:srgbClr val="1D3064"/>
              </a:gs>
              <a:gs pos="100000">
                <a:schemeClr val="tx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xmlns="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xmlns="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xmlns="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xmlns="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xmlns="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xmlns="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xmlns="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xmlns="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xmlns="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0">
                      <a:srgbClr val="1D3064"/>
                    </a:gs>
                    <a:gs pos="100000">
                      <a:schemeClr val="tx2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xmlns="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xmlns="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xmlns="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xmlns="" id="{E0042908-6588-4C7A-9615-8D5899E8A9F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383" t="-16142" r="-144383" b="22103"/>
          <a:stretch/>
        </p:blipFill>
        <p:spPr>
          <a:xfrm>
            <a:off x="1834747" y="3985791"/>
            <a:ext cx="3075940" cy="2892592"/>
          </a:xfrm>
          <a:prstGeom prst="rect">
            <a:avLst/>
          </a:prstGeom>
        </p:spPr>
      </p:pic>
      <p:pic>
        <p:nvPicPr>
          <p:cNvPr id="36" name="Picture 35" descr="User icon Royalty Free Vector Image - VectorStock">
            <a:extLst>
              <a:ext uri="{FF2B5EF4-FFF2-40B4-BE49-F238E27FC236}">
                <a16:creationId xmlns:a16="http://schemas.microsoft.com/office/drawing/2014/main" xmlns="" id="{3C805A05-DDF6-4BA6-8EDB-D97128A43BF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1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Picture Placeholder 36">
            <a:extLst>
              <a:ext uri="{FF2B5EF4-FFF2-40B4-BE49-F238E27FC236}">
                <a16:creationId xmlns:a16="http://schemas.microsoft.com/office/drawing/2014/main" xmlns="" id="{C4AACC20-C1A0-45ED-8640-28D84A9F84E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5932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lete Blan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9D71C1D1-D056-4C60-9F03-E6291617B71F}"/>
              </a:ext>
            </a:extLst>
          </p:cNvPr>
          <p:cNvSpPr txBox="1"/>
          <p:nvPr userDrawn="1"/>
        </p:nvSpPr>
        <p:spPr>
          <a:xfrm>
            <a:off x="375920" y="457200"/>
            <a:ext cx="41857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How to Crop Circular Photo?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xmlns="" id="{E0451329-7800-417A-9D19-D93464C6306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013200" y="1808163"/>
            <a:ext cx="3890962" cy="3890962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3120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T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xmlns="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xmlns="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4">
                  <a:lumMod val="50000"/>
                </a:schemeClr>
              </a:gs>
              <a:gs pos="100000">
                <a:srgbClr val="009788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xmlns="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4">
                  <a:lumMod val="50000"/>
                </a:schemeClr>
              </a:gs>
              <a:gs pos="100000">
                <a:srgbClr val="009788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xmlns="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xmlns="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xmlns="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xmlns="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xmlns="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xmlns="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xmlns="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xmlns="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xmlns="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4">
                        <a:lumMod val="50000"/>
                      </a:schemeClr>
                    </a:gs>
                    <a:gs pos="100000">
                      <a:srgbClr val="009788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xmlns="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xmlns="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xmlns="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0" name="Picture 19" descr="User icon Royalty Free Vector Image - VectorStock">
            <a:extLst>
              <a:ext uri="{FF2B5EF4-FFF2-40B4-BE49-F238E27FC236}">
                <a16:creationId xmlns:a16="http://schemas.microsoft.com/office/drawing/2014/main" xmlns="" id="{4A8E0F54-DC01-449D-B951-DC7CBAFD954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xmlns="" id="{65D60AFC-04BC-4FCA-A89D-6FCD04B6DC3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8808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y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xmlns="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xmlns="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xmlns="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xmlns="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xmlns="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xmlns="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xmlns="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xmlns="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xmlns="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xmlns="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xmlns="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xmlns="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2">
                        <a:lumMod val="50000"/>
                      </a:schemeClr>
                    </a:gs>
                    <a:gs pos="100000">
                      <a:schemeClr val="accent2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xmlns="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xmlns="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xmlns="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30" name="Picture 29" descr="User icon Royalty Free Vector Image - VectorStock">
            <a:extLst>
              <a:ext uri="{FF2B5EF4-FFF2-40B4-BE49-F238E27FC236}">
                <a16:creationId xmlns:a16="http://schemas.microsoft.com/office/drawing/2014/main" xmlns="" id="{5F55812D-505A-4B1A-9EB5-16DCD08F2B8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xmlns="" id="{0974588E-8956-4BF5-BF58-B7E42070A56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5704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Light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xmlns="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xmlns="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3">
                  <a:lumMod val="50000"/>
                </a:schemeClr>
              </a:gs>
              <a:gs pos="100000">
                <a:schemeClr val="accent3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xmlns="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3">
                  <a:lumMod val="50000"/>
                </a:schemeClr>
              </a:gs>
              <a:gs pos="100000">
                <a:schemeClr val="accent3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xmlns="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xmlns="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xmlns="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xmlns="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xmlns="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xmlns="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xmlns="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xmlns="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xmlns="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3">
                        <a:lumMod val="50000"/>
                      </a:schemeClr>
                    </a:gs>
                    <a:gs pos="100000">
                      <a:schemeClr val="accent3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xmlns="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xmlns="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xmlns="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xmlns="" id="{AE6570A8-081D-45CE-A0DD-F78F5EDB0F9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xmlns="" id="{0B000B32-CB56-440D-9FAE-7DE703A93A0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0339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A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xmlns="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xmlns="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5">
                  <a:lumMod val="50000"/>
                </a:schemeClr>
              </a:gs>
              <a:gs pos="100000">
                <a:schemeClr val="accent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xmlns="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5">
                  <a:lumMod val="50000"/>
                </a:schemeClr>
              </a:gs>
              <a:gs pos="100000">
                <a:schemeClr val="accent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xmlns="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xmlns="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xmlns="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xmlns="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xmlns="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xmlns="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xmlns="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xmlns="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xmlns="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5">
                        <a:lumMod val="75000"/>
                      </a:schemeClr>
                    </a:gs>
                    <a:gs pos="100000">
                      <a:schemeClr val="accent5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xmlns="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xmlns="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xmlns="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xmlns="" id="{00C9ED70-1CC8-4EF2-BE10-AAFE24AAC5D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xmlns="" id="{7FD1CDD6-829C-4C5B-BFB7-74153A66FF2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85978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Maro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xmlns="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xmlns="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6">
                  <a:lumMod val="50000"/>
                </a:schemeClr>
              </a:gs>
              <a:gs pos="100000">
                <a:schemeClr val="accent6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xmlns="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6">
                  <a:lumMod val="50000"/>
                </a:schemeClr>
              </a:gs>
              <a:gs pos="100000">
                <a:schemeClr val="accent6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xmlns="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xmlns="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xmlns="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xmlns="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xmlns="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xmlns="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xmlns="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xmlns="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xmlns="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6">
                        <a:lumMod val="50000"/>
                      </a:schemeClr>
                    </a:gs>
                    <a:gs pos="100000">
                      <a:schemeClr val="accent6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xmlns="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xmlns="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xmlns="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xmlns="" id="{80BF4AFD-B365-46D4-AAC5-485DFA5A7D4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xmlns="" id="{2BC70C35-8BA7-4D49-9AF7-DC36FAB8FDA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62591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lue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xmlns="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xmlns="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273238"/>
              </a:gs>
              <a:gs pos="100000">
                <a:srgbClr val="607D8B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xmlns="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273238"/>
              </a:gs>
              <a:gs pos="100000">
                <a:srgbClr val="607D8B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xmlns="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xmlns="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xmlns="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xmlns="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xmlns="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xmlns="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xmlns="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xmlns="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xmlns="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273238"/>
                    </a:gs>
                    <a:gs pos="100000">
                      <a:srgbClr val="607D8B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xmlns="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xmlns="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xmlns="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xmlns="" id="{AEB45C91-0DA6-4973-9AEA-FF1388508AC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xmlns="" id="{F70CF6D9-DDB4-41AA-BB82-F8ED04AD8BC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88163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row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xmlns="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xmlns="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3E2622"/>
              </a:gs>
              <a:gs pos="100000">
                <a:srgbClr val="79554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xmlns="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3E2622"/>
              </a:gs>
              <a:gs pos="100000">
                <a:srgbClr val="79554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xmlns="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xmlns="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xmlns="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xmlns="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xmlns="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xmlns="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xmlns="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xmlns="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xmlns="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3E2622"/>
                    </a:gs>
                    <a:gs pos="100000">
                      <a:srgbClr val="795547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xmlns="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xmlns="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xmlns="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xmlns="" id="{7E386D9D-B92A-4F40-9089-A1FD00CD387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xmlns="" id="{DA295F85-D43D-42E5-9539-A471116A43B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52624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eep Pu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xmlns="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xmlns="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301B92"/>
              </a:gs>
              <a:gs pos="100000">
                <a:srgbClr val="673BB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xmlns="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301B92"/>
              </a:gs>
              <a:gs pos="100000">
                <a:srgbClr val="673BB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xmlns="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xmlns="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xmlns="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xmlns="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xmlns="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xmlns="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xmlns="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xmlns="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xmlns="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301B92"/>
                    </a:gs>
                    <a:gs pos="100000">
                      <a:srgbClr val="673BB7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xmlns="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xmlns="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xmlns="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xmlns="" id="{BE300026-40E8-4FB1-998A-9CEB5F7A1B8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xmlns="" id="{DB3B5E9B-B4F0-4E85-954A-F7CC04BBF24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2809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xmlns="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xmlns="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xmlns="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xmlns="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xmlns="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xmlns="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xmlns="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xmlns="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xmlns="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xmlns="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xmlns="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xmlns="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0E47A1"/>
                    </a:gs>
                    <a:gs pos="100000">
                      <a:srgbClr val="03A9F5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xmlns="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xmlns="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xmlns="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xmlns="" id="{C3A13D11-EC6C-4E81-AD83-7AC73D273FD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xmlns="" id="{85035EF3-F5FB-41C2-A0BE-B3AEF7556AB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8075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Logo on T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xmlns="" id="{2967F7A9-F404-4412-B868-8EB67A41E2A4}"/>
              </a:ext>
            </a:extLst>
          </p:cNvPr>
          <p:cNvGrpSpPr/>
          <p:nvPr userDrawn="1"/>
        </p:nvGrpSpPr>
        <p:grpSpPr>
          <a:xfrm>
            <a:off x="9576895" y="861192"/>
            <a:ext cx="2554143" cy="587454"/>
            <a:chOff x="131177" y="5775962"/>
            <a:chExt cx="2530239" cy="581956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xmlns="" id="{23F8D339-A0AA-4150-B7E8-C84E7F2AB7D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xmlns="" id="{6112BAB0-1CB8-413D-970D-4F482F1A0EDB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xmlns="" id="{7CD05EDD-7D4D-4F15-B3BB-F4E2E35E1780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ate Placeholder 1">
            <a:extLst>
              <a:ext uri="{FF2B5EF4-FFF2-40B4-BE49-F238E27FC236}">
                <a16:creationId xmlns:a16="http://schemas.microsoft.com/office/drawing/2014/main" xmlns="" id="{CA463A36-7025-4394-9467-8A3EC3425B00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Jayesh D. </a:t>
            </a:r>
            <a:r>
              <a:rPr lang="en-US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Vagadiya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22" name="Footer Placeholder 2">
            <a:extLst>
              <a:ext uri="{FF2B5EF4-FFF2-40B4-BE49-F238E27FC236}">
                <a16:creationId xmlns:a16="http://schemas.microsoft.com/office/drawing/2014/main" xmlns="" id="{BF2BE79E-EA17-4AB9-8CB5-714A52A6B2F5}"/>
              </a:ext>
            </a:extLst>
          </p:cNvPr>
          <p:cNvSpPr txBox="1">
            <a:spLocks/>
          </p:cNvSpPr>
          <p:nvPr userDrawn="1"/>
        </p:nvSpPr>
        <p:spPr>
          <a:xfrm>
            <a:off x="4038600" y="6604000"/>
            <a:ext cx="41148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 3160707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3 – Servlet API and Overview </a:t>
            </a:r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xmlns="" id="{FE084249-8DB7-4B0A-AA7A-A1A407FC0773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pic>
        <p:nvPicPr>
          <p:cNvPr id="18" name="Shape 56">
            <a:extLst>
              <a:ext uri="{FF2B5EF4-FFF2-40B4-BE49-F238E27FC236}">
                <a16:creationId xmlns:a16="http://schemas.microsoft.com/office/drawing/2014/main" xmlns="" id="{ACB01872-4321-4181-A609-1C503C074C10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86739" r="1768" b="3535"/>
          <a:stretch/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D5CD07E8-CBAA-45BA-85CF-1233D4AA8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solidFill>
            <a:srgbClr val="C0C0C0">
              <a:alpha val="50000"/>
            </a:srgbClr>
          </a:solidFill>
          <a:ln>
            <a:noFill/>
          </a:ln>
        </p:spPr>
        <p:txBody>
          <a:bodyPr lIns="216000" tIns="108000" rIns="216000" bIns="108000">
            <a:normAutofit/>
          </a:bodyPr>
          <a:lstStyle>
            <a:lvl1pPr>
              <a:def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C6F4971-704E-42EF-A852-52D75741F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5590565"/>
          </a:xfrm>
        </p:spPr>
        <p:txBody>
          <a:bodyPr>
            <a:noAutofit/>
          </a:bodyPr>
          <a:lstStyle>
            <a:lvl1pPr marL="265113" indent="-265113" algn="just">
              <a:buClr>
                <a:schemeClr val="accent6"/>
              </a:buClr>
              <a:buFont typeface="Wingdings 3" panose="05040102010807070707" pitchFamily="18" charset="2"/>
              <a:buChar char=""/>
              <a:defRPr sz="2400">
                <a:solidFill>
                  <a:schemeClr val="tx1"/>
                </a:solidFill>
              </a:defRPr>
            </a:lvl1pPr>
            <a:lvl2pPr marL="809625" indent="-352425" algn="just">
              <a:buClr>
                <a:schemeClr val="accent6"/>
              </a:buClr>
              <a:buFont typeface="Wingdings 3" panose="05040102010807070707" pitchFamily="18" charset="2"/>
              <a:buChar char=""/>
              <a:defRPr sz="2000">
                <a:solidFill>
                  <a:schemeClr val="tx1"/>
                </a:solidFill>
              </a:defRPr>
            </a:lvl2pPr>
            <a:lvl3pPr marL="1143000" indent="-228600" algn="just">
              <a:buClr>
                <a:schemeClr val="accent6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3pPr>
            <a:lvl4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4pPr>
            <a:lvl5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xmlns="" id="{05596C8C-2163-45E8-B709-8118C381771F}"/>
              </a:ext>
            </a:extLst>
          </p:cNvPr>
          <p:cNvCxnSpPr/>
          <p:nvPr userDrawn="1"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xmlns="" id="{F86BF578-C91A-4942-95D5-11408C3CCACF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663331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xmlns="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xmlns="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B71B1C"/>
              </a:gs>
              <a:gs pos="100000">
                <a:srgbClr val="ED524F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xmlns="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B71B1C"/>
              </a:gs>
              <a:gs pos="100000">
                <a:srgbClr val="ED524F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xmlns="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xmlns="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xmlns="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xmlns="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xmlns="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xmlns="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xmlns="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xmlns="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xmlns="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B71B1C"/>
                    </a:gs>
                    <a:gs pos="100000">
                      <a:srgbClr val="ED524F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xmlns="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xmlns="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xmlns="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xmlns="" id="{77B7B864-C091-4493-B14B-F5B61B586EED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46" t="7575" r="25761" b="18186"/>
          <a:stretch>
            <a:fillRect/>
          </a:stretch>
        </p:blipFill>
        <p:spPr>
          <a:xfrm>
            <a:off x="356499" y="5214354"/>
            <a:ext cx="1354234" cy="1354234"/>
          </a:xfrm>
          <a:custGeom>
            <a:avLst/>
            <a:gdLst>
              <a:gd name="connsiteX0" fmla="*/ 2286000 w 4572000"/>
              <a:gd name="connsiteY0" fmla="*/ 0 h 4572000"/>
              <a:gd name="connsiteX1" fmla="*/ 4572000 w 4572000"/>
              <a:gd name="connsiteY1" fmla="*/ 2286000 h 4572000"/>
              <a:gd name="connsiteX2" fmla="*/ 2286000 w 4572000"/>
              <a:gd name="connsiteY2" fmla="*/ 4572000 h 4572000"/>
              <a:gd name="connsiteX3" fmla="*/ 0 w 4572000"/>
              <a:gd name="connsiteY3" fmla="*/ 2286000 h 4572000"/>
              <a:gd name="connsiteX4" fmla="*/ 2286000 w 4572000"/>
              <a:gd name="connsiteY4" fmla="*/ 0 h 45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72000" h="4572000">
                <a:moveTo>
                  <a:pt x="2286000" y="0"/>
                </a:moveTo>
                <a:cubicBezTo>
                  <a:pt x="3548523" y="0"/>
                  <a:pt x="4572000" y="1023477"/>
                  <a:pt x="4572000" y="2286000"/>
                </a:cubicBezTo>
                <a:cubicBezTo>
                  <a:pt x="4572000" y="3548523"/>
                  <a:pt x="3548523" y="4572000"/>
                  <a:pt x="2286000" y="4572000"/>
                </a:cubicBezTo>
                <a:cubicBezTo>
                  <a:pt x="1023477" y="4572000"/>
                  <a:pt x="0" y="3548523"/>
                  <a:pt x="0" y="2286000"/>
                </a:cubicBezTo>
                <a:cubicBezTo>
                  <a:pt x="0" y="1023477"/>
                  <a:pt x="1023477" y="0"/>
                  <a:pt x="2286000" y="0"/>
                </a:cubicBezTo>
                <a:close/>
              </a:path>
            </a:pathLst>
          </a:custGeom>
          <a:noFill/>
          <a:ln w="6350">
            <a:solidFill>
              <a:schemeClr val="bg1">
                <a:lumMod val="65000"/>
              </a:schemeClr>
            </a:solidFill>
          </a:ln>
          <a:effectLst/>
        </p:spPr>
      </p:pic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xmlns="" id="{177B86E9-222D-4757-BE64-59540DB794E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1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xmlns="" id="{8ABCD18B-D4E0-41E4-8162-7E83CB11DAE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13194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xmlns="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xmlns="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890E4F"/>
              </a:gs>
              <a:gs pos="100000">
                <a:srgbClr val="D81A60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xmlns="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890E4F"/>
              </a:gs>
              <a:gs pos="100000">
                <a:srgbClr val="D81A60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xmlns="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xmlns="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xmlns="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xmlns="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xmlns="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xmlns="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xmlns="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xmlns="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xmlns="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890E4F"/>
                    </a:gs>
                    <a:gs pos="100000">
                      <a:srgbClr val="D81A60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xmlns="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xmlns="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xmlns="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xmlns="" id="{A2F1AAAC-C051-4A31-837B-4A9977722A4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xmlns="" id="{ADF34BDA-AFB4-4120-81EF-C0AB56D388C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5025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Logo on B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xmlns="" id="{2967F7A9-F404-4412-B868-8EB67A41E2A4}"/>
              </a:ext>
            </a:extLst>
          </p:cNvPr>
          <p:cNvGrpSpPr/>
          <p:nvPr userDrawn="1"/>
        </p:nvGrpSpPr>
        <p:grpSpPr>
          <a:xfrm>
            <a:off x="9576895" y="5890392"/>
            <a:ext cx="2554143" cy="587454"/>
            <a:chOff x="131177" y="5775962"/>
            <a:chExt cx="2530239" cy="581956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xmlns="" id="{23F8D339-A0AA-4150-B7E8-C84E7F2AB7D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xmlns="" id="{6112BAB0-1CB8-413D-970D-4F482F1A0EDB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xmlns="" id="{7CD05EDD-7D4D-4F15-B3BB-F4E2E35E1780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ate Placeholder 1">
            <a:extLst>
              <a:ext uri="{FF2B5EF4-FFF2-40B4-BE49-F238E27FC236}">
                <a16:creationId xmlns:a16="http://schemas.microsoft.com/office/drawing/2014/main" xmlns="" id="{CA463A36-7025-4394-9467-8A3EC3425B00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Jayesh D. </a:t>
            </a:r>
            <a:r>
              <a:rPr lang="en-US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Vagadiya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22" name="Footer Placeholder 2">
            <a:extLst>
              <a:ext uri="{FF2B5EF4-FFF2-40B4-BE49-F238E27FC236}">
                <a16:creationId xmlns:a16="http://schemas.microsoft.com/office/drawing/2014/main" xmlns="" id="{BF2BE79E-EA17-4AB9-8CB5-714A52A6B2F5}"/>
              </a:ext>
            </a:extLst>
          </p:cNvPr>
          <p:cNvSpPr txBox="1">
            <a:spLocks/>
          </p:cNvSpPr>
          <p:nvPr userDrawn="1"/>
        </p:nvSpPr>
        <p:spPr>
          <a:xfrm>
            <a:off x="4038600" y="6604000"/>
            <a:ext cx="41148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 3160707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3 – Servlet API and Overview </a:t>
            </a:r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xmlns="" id="{FE084249-8DB7-4B0A-AA7A-A1A407FC0773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pic>
        <p:nvPicPr>
          <p:cNvPr id="18" name="Shape 56">
            <a:extLst>
              <a:ext uri="{FF2B5EF4-FFF2-40B4-BE49-F238E27FC236}">
                <a16:creationId xmlns:a16="http://schemas.microsoft.com/office/drawing/2014/main" xmlns="" id="{ACB01872-4321-4181-A609-1C503C074C10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86739" r="1768" b="3535"/>
          <a:stretch/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D5CD07E8-CBAA-45BA-85CF-1233D4AA8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solidFill>
            <a:srgbClr val="C0C0C0">
              <a:alpha val="50000"/>
            </a:srgbClr>
          </a:solidFill>
          <a:ln>
            <a:noFill/>
          </a:ln>
        </p:spPr>
        <p:txBody>
          <a:bodyPr lIns="216000" tIns="108000" rIns="216000" bIns="108000">
            <a:normAutofit/>
          </a:bodyPr>
          <a:lstStyle>
            <a:lvl1pPr>
              <a:def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C6F4971-704E-42EF-A852-52D75741F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5590565"/>
          </a:xfrm>
        </p:spPr>
        <p:txBody>
          <a:bodyPr>
            <a:noAutofit/>
          </a:bodyPr>
          <a:lstStyle>
            <a:lvl1pPr marL="265113" indent="-265113" algn="just">
              <a:buClr>
                <a:schemeClr val="accent6"/>
              </a:buClr>
              <a:buFont typeface="Wingdings 3" panose="05040102010807070707" pitchFamily="18" charset="2"/>
              <a:buChar char=""/>
              <a:defRPr sz="2400">
                <a:solidFill>
                  <a:schemeClr val="tx1"/>
                </a:solidFill>
              </a:defRPr>
            </a:lvl1pPr>
            <a:lvl2pPr marL="809625" indent="-352425" algn="just">
              <a:buClr>
                <a:schemeClr val="accent6"/>
              </a:buClr>
              <a:buFont typeface="Wingdings 3" panose="05040102010807070707" pitchFamily="18" charset="2"/>
              <a:buChar char=""/>
              <a:defRPr sz="2000">
                <a:solidFill>
                  <a:schemeClr val="tx1"/>
                </a:solidFill>
              </a:defRPr>
            </a:lvl2pPr>
            <a:lvl3pPr marL="1143000" indent="-228600" algn="just">
              <a:buClr>
                <a:schemeClr val="accent6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3pPr>
            <a:lvl4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4pPr>
            <a:lvl5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xmlns="" id="{05596C8C-2163-45E8-B709-8118C381771F}"/>
              </a:ext>
            </a:extLst>
          </p:cNvPr>
          <p:cNvCxnSpPr/>
          <p:nvPr userDrawn="1"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xmlns="" id="{F86BF578-C91A-4942-95D5-11408C3CCACF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27612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Logo on B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xmlns="" id="{2967F7A9-F404-4412-B868-8EB67A41E2A4}"/>
              </a:ext>
            </a:extLst>
          </p:cNvPr>
          <p:cNvGrpSpPr/>
          <p:nvPr userDrawn="1"/>
        </p:nvGrpSpPr>
        <p:grpSpPr>
          <a:xfrm>
            <a:off x="128095" y="5890392"/>
            <a:ext cx="2554143" cy="587454"/>
            <a:chOff x="131177" y="5775962"/>
            <a:chExt cx="2530239" cy="581956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xmlns="" id="{23F8D339-A0AA-4150-B7E8-C84E7F2AB7D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xmlns="" id="{6112BAB0-1CB8-413D-970D-4F482F1A0EDB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xmlns="" id="{7CD05EDD-7D4D-4F15-B3BB-F4E2E35E1780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ate Placeholder 1">
            <a:extLst>
              <a:ext uri="{FF2B5EF4-FFF2-40B4-BE49-F238E27FC236}">
                <a16:creationId xmlns:a16="http://schemas.microsoft.com/office/drawing/2014/main" xmlns="" id="{CA463A36-7025-4394-9467-8A3EC3425B00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Jayesh D. </a:t>
            </a:r>
            <a:r>
              <a:rPr lang="en-US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Vagadiya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22" name="Footer Placeholder 2">
            <a:extLst>
              <a:ext uri="{FF2B5EF4-FFF2-40B4-BE49-F238E27FC236}">
                <a16:creationId xmlns:a16="http://schemas.microsoft.com/office/drawing/2014/main" xmlns="" id="{BF2BE79E-EA17-4AB9-8CB5-714A52A6B2F5}"/>
              </a:ext>
            </a:extLst>
          </p:cNvPr>
          <p:cNvSpPr txBox="1">
            <a:spLocks/>
          </p:cNvSpPr>
          <p:nvPr userDrawn="1"/>
        </p:nvSpPr>
        <p:spPr>
          <a:xfrm>
            <a:off x="4038600" y="6604000"/>
            <a:ext cx="41148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 3160707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3 – Servlet API and Overview </a:t>
            </a:r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xmlns="" id="{FE084249-8DB7-4B0A-AA7A-A1A407FC0773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pic>
        <p:nvPicPr>
          <p:cNvPr id="18" name="Shape 56">
            <a:extLst>
              <a:ext uri="{FF2B5EF4-FFF2-40B4-BE49-F238E27FC236}">
                <a16:creationId xmlns:a16="http://schemas.microsoft.com/office/drawing/2014/main" xmlns="" id="{ACB01872-4321-4181-A609-1C503C074C10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86739" r="1768" b="3535"/>
          <a:stretch/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D5CD07E8-CBAA-45BA-85CF-1233D4AA8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solidFill>
            <a:srgbClr val="C0C0C0">
              <a:alpha val="50000"/>
            </a:srgbClr>
          </a:solidFill>
          <a:ln>
            <a:noFill/>
          </a:ln>
        </p:spPr>
        <p:txBody>
          <a:bodyPr lIns="216000" tIns="108000" rIns="216000" bIns="108000">
            <a:normAutofit/>
          </a:bodyPr>
          <a:lstStyle>
            <a:lvl1pPr>
              <a:def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C6F4971-704E-42EF-A852-52D75741F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5590565"/>
          </a:xfrm>
        </p:spPr>
        <p:txBody>
          <a:bodyPr>
            <a:noAutofit/>
          </a:bodyPr>
          <a:lstStyle>
            <a:lvl1pPr marL="265113" indent="-265113" algn="just">
              <a:buClr>
                <a:schemeClr val="accent6"/>
              </a:buClr>
              <a:buFont typeface="Wingdings 3" panose="05040102010807070707" pitchFamily="18" charset="2"/>
              <a:buChar char=""/>
              <a:defRPr sz="2400">
                <a:solidFill>
                  <a:schemeClr val="tx1"/>
                </a:solidFill>
              </a:defRPr>
            </a:lvl1pPr>
            <a:lvl2pPr marL="809625" indent="-352425" algn="just">
              <a:buClr>
                <a:schemeClr val="accent6"/>
              </a:buClr>
              <a:buFont typeface="Wingdings 3" panose="05040102010807070707" pitchFamily="18" charset="2"/>
              <a:buChar char=""/>
              <a:defRPr sz="2000">
                <a:solidFill>
                  <a:schemeClr val="tx1"/>
                </a:solidFill>
              </a:defRPr>
            </a:lvl2pPr>
            <a:lvl3pPr marL="1143000" indent="-228600" algn="just">
              <a:buClr>
                <a:schemeClr val="accent6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3pPr>
            <a:lvl4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4pPr>
            <a:lvl5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xmlns="" id="{05596C8C-2163-45E8-B709-8118C381771F}"/>
              </a:ext>
            </a:extLst>
          </p:cNvPr>
          <p:cNvCxnSpPr/>
          <p:nvPr userDrawn="1"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xmlns="" id="{F86BF578-C91A-4942-95D5-11408C3CCACF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8628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07171932-FFF4-4D27-9425-8CB5D27A92F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581" b="21180"/>
          <a:stretch/>
        </p:blipFill>
        <p:spPr>
          <a:xfrm rot="16200000">
            <a:off x="9807099" y="606901"/>
            <a:ext cx="2991808" cy="177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1639DF2A-5426-428D-B32D-78E9191D8A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9646" t="18062" r="2731" b="17724"/>
          <a:stretch/>
        </p:blipFill>
        <p:spPr>
          <a:xfrm>
            <a:off x="0" y="401568"/>
            <a:ext cx="543946" cy="7721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6B8C6168-C8A4-4660-9D38-045657B80D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>
              <a:defRPr lang="en-US" sz="6000" b="1" kern="1200" dirty="0">
                <a:gradFill flip="none" rotWithShape="1">
                  <a:gsLst>
                    <a:gs pos="0">
                      <a:srgbClr val="1D3064"/>
                    </a:gs>
                    <a:gs pos="100000">
                      <a:schemeClr val="tx2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Write here Section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566C89DA-344D-4448-822C-2826084EF12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Write here Section Subtitle</a:t>
            </a:r>
          </a:p>
        </p:txBody>
      </p:sp>
      <p:sp>
        <p:nvSpPr>
          <p:cNvPr id="8" name="Freeform 17">
            <a:extLst>
              <a:ext uri="{FF2B5EF4-FFF2-40B4-BE49-F238E27FC236}">
                <a16:creationId xmlns:a16="http://schemas.microsoft.com/office/drawing/2014/main" xmlns="" id="{910DC0DC-3FC7-402D-8C9F-62D3ACC8DC86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2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0">
                <a:srgbClr val="1D3064"/>
              </a:gs>
              <a:gs pos="50000">
                <a:srgbClr val="1D3064"/>
              </a:gs>
              <a:gs pos="100000">
                <a:schemeClr val="tx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xmlns="" id="{2802A992-B18A-47D4-8497-02E7586DF58D}"/>
              </a:ext>
            </a:extLst>
          </p:cNvPr>
          <p:cNvGrpSpPr/>
          <p:nvPr userDrawn="1"/>
        </p:nvGrpSpPr>
        <p:grpSpPr>
          <a:xfrm>
            <a:off x="9437223" y="6087939"/>
            <a:ext cx="2554143" cy="587454"/>
            <a:chOff x="131177" y="5775962"/>
            <a:chExt cx="2530239" cy="58195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xmlns="" id="{8DD61FEC-075B-4EDD-97CA-36E6F72630F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xmlns="" id="{CB550E12-AA95-4B1B-A8D2-ED01E515FC43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016929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k - Logo on T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xmlns="" id="{5D17CCA1-DDAA-4D6C-AAE4-2ECFF46CFEAB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ate Placeholder 1">
            <a:extLst>
              <a:ext uri="{FF2B5EF4-FFF2-40B4-BE49-F238E27FC236}">
                <a16:creationId xmlns:a16="http://schemas.microsoft.com/office/drawing/2014/main" xmlns="" id="{F2FD45BD-9964-4102-8DE9-72CDDDD20A49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Jayesh D. </a:t>
            </a:r>
            <a:r>
              <a:rPr lang="en-US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Vagadiya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17" name="Footer Placeholder 2">
            <a:extLst>
              <a:ext uri="{FF2B5EF4-FFF2-40B4-BE49-F238E27FC236}">
                <a16:creationId xmlns:a16="http://schemas.microsoft.com/office/drawing/2014/main" xmlns="" id="{59055D82-7978-44A5-82D1-0A4E00B382BF}"/>
              </a:ext>
            </a:extLst>
          </p:cNvPr>
          <p:cNvSpPr txBox="1">
            <a:spLocks/>
          </p:cNvSpPr>
          <p:nvPr userDrawn="1"/>
        </p:nvSpPr>
        <p:spPr>
          <a:xfrm>
            <a:off x="4038600" y="6604000"/>
            <a:ext cx="41148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 3160707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3 – Servlet API and Overview </a:t>
            </a:r>
          </a:p>
        </p:txBody>
      </p:sp>
      <p:sp>
        <p:nvSpPr>
          <p:cNvPr id="18" name="Slide Number Placeholder 3">
            <a:extLst>
              <a:ext uri="{FF2B5EF4-FFF2-40B4-BE49-F238E27FC236}">
                <a16:creationId xmlns:a16="http://schemas.microsoft.com/office/drawing/2014/main" xmlns="" id="{32768103-D8F5-4649-8107-E4B3B8C554BB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xmlns="" id="{86C86632-7EFD-4A64-85B1-0CE7D13E0C97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xmlns="" id="{FE191CF5-3D57-422B-B2EB-FF235E30DB22}"/>
              </a:ext>
            </a:extLst>
          </p:cNvPr>
          <p:cNvGrpSpPr/>
          <p:nvPr userDrawn="1"/>
        </p:nvGrpSpPr>
        <p:grpSpPr>
          <a:xfrm>
            <a:off x="9576895" y="99192"/>
            <a:ext cx="2554143" cy="587454"/>
            <a:chOff x="131177" y="5775962"/>
            <a:chExt cx="2530239" cy="58195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xmlns="" id="{C9B183D5-5DE8-48E7-85E7-60CE9D0FD2D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xmlns="" id="{62445F4B-50F2-4CA0-A5C5-6D690A29F3F2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719725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k - Logo on B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xmlns="" id="{5D17CCA1-DDAA-4D6C-AAE4-2ECFF46CFEAB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ate Placeholder 1">
            <a:extLst>
              <a:ext uri="{FF2B5EF4-FFF2-40B4-BE49-F238E27FC236}">
                <a16:creationId xmlns:a16="http://schemas.microsoft.com/office/drawing/2014/main" xmlns="" id="{F2FD45BD-9964-4102-8DE9-72CDDDD20A49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Jayesh D. </a:t>
            </a:r>
            <a:r>
              <a:rPr lang="en-US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Vagadiya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17" name="Footer Placeholder 2">
            <a:extLst>
              <a:ext uri="{FF2B5EF4-FFF2-40B4-BE49-F238E27FC236}">
                <a16:creationId xmlns:a16="http://schemas.microsoft.com/office/drawing/2014/main" xmlns="" id="{59055D82-7978-44A5-82D1-0A4E00B382BF}"/>
              </a:ext>
            </a:extLst>
          </p:cNvPr>
          <p:cNvSpPr txBox="1">
            <a:spLocks/>
          </p:cNvSpPr>
          <p:nvPr userDrawn="1"/>
        </p:nvSpPr>
        <p:spPr>
          <a:xfrm>
            <a:off x="4038600" y="6604000"/>
            <a:ext cx="41148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 3160707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3 – Servlet API and Overview </a:t>
            </a:r>
          </a:p>
        </p:txBody>
      </p:sp>
      <p:sp>
        <p:nvSpPr>
          <p:cNvPr id="18" name="Slide Number Placeholder 3">
            <a:extLst>
              <a:ext uri="{FF2B5EF4-FFF2-40B4-BE49-F238E27FC236}">
                <a16:creationId xmlns:a16="http://schemas.microsoft.com/office/drawing/2014/main" xmlns="" id="{32768103-D8F5-4649-8107-E4B3B8C554BB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xmlns="" id="{86C86632-7EFD-4A64-85B1-0CE7D13E0C97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xmlns="" id="{913602D2-CAF0-4790-95E8-87990761ED0C}"/>
              </a:ext>
            </a:extLst>
          </p:cNvPr>
          <p:cNvGrpSpPr/>
          <p:nvPr userDrawn="1"/>
        </p:nvGrpSpPr>
        <p:grpSpPr>
          <a:xfrm>
            <a:off x="9576895" y="5890392"/>
            <a:ext cx="2554143" cy="587454"/>
            <a:chOff x="131177" y="5775962"/>
            <a:chExt cx="2530239" cy="58195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xmlns="" id="{A378A2C8-EF9C-479C-ACF0-D9819B46DF5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xmlns="" id="{61DE4F58-7D48-453D-89E1-B25767150977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062478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k - Logo on B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xmlns="" id="{5D17CCA1-DDAA-4D6C-AAE4-2ECFF46CFEAB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ate Placeholder 1">
            <a:extLst>
              <a:ext uri="{FF2B5EF4-FFF2-40B4-BE49-F238E27FC236}">
                <a16:creationId xmlns:a16="http://schemas.microsoft.com/office/drawing/2014/main" xmlns="" id="{F2FD45BD-9964-4102-8DE9-72CDDDD20A49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Jayesh D. </a:t>
            </a:r>
            <a:r>
              <a:rPr lang="en-US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Vagadiya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17" name="Footer Placeholder 2">
            <a:extLst>
              <a:ext uri="{FF2B5EF4-FFF2-40B4-BE49-F238E27FC236}">
                <a16:creationId xmlns:a16="http://schemas.microsoft.com/office/drawing/2014/main" xmlns="" id="{59055D82-7978-44A5-82D1-0A4E00B382BF}"/>
              </a:ext>
            </a:extLst>
          </p:cNvPr>
          <p:cNvSpPr txBox="1">
            <a:spLocks/>
          </p:cNvSpPr>
          <p:nvPr userDrawn="1"/>
        </p:nvSpPr>
        <p:spPr>
          <a:xfrm>
            <a:off x="4038600" y="6604000"/>
            <a:ext cx="41148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 3160707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3 – Servlet API and Overview </a:t>
            </a:r>
          </a:p>
        </p:txBody>
      </p:sp>
      <p:sp>
        <p:nvSpPr>
          <p:cNvPr id="18" name="Slide Number Placeholder 3">
            <a:extLst>
              <a:ext uri="{FF2B5EF4-FFF2-40B4-BE49-F238E27FC236}">
                <a16:creationId xmlns:a16="http://schemas.microsoft.com/office/drawing/2014/main" xmlns="" id="{32768103-D8F5-4649-8107-E4B3B8C554BB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xmlns="" id="{86C86632-7EFD-4A64-85B1-0CE7D13E0C97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xmlns="" id="{15C60ED7-12D4-496E-AF73-0995BE8C12FD}"/>
              </a:ext>
            </a:extLst>
          </p:cNvPr>
          <p:cNvGrpSpPr/>
          <p:nvPr userDrawn="1"/>
        </p:nvGrpSpPr>
        <p:grpSpPr>
          <a:xfrm>
            <a:off x="128095" y="5890392"/>
            <a:ext cx="2554143" cy="587454"/>
            <a:chOff x="131177" y="5775962"/>
            <a:chExt cx="2530239" cy="58195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xmlns="" id="{30CB04CE-0025-4B1F-B962-A759D179D84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xmlns="" id="{43F480CB-A4AF-424E-90DB-5B677403441A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433145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lete Blan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23116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5BF5063B-909B-4A7F-B502-780228043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6027DDF1-16E2-4622-B8FD-0148CD5CE0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827EA166-F18A-4D32-AA1F-AE475D4910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D21B45-1703-4330-B544-825BD8F37AF2}" type="datetimeFigureOut">
              <a:rPr lang="en-US" smtClean="0"/>
              <a:t>4/3/2021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205C5379-5B41-4775-9279-F9F7608E66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1A4B342-6FD5-4BB7-B9AE-3C5081C089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41F3C7-36DD-4595-AA08-2525D86280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9546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70" r:id="rId2"/>
    <p:sldLayoutId id="2147483687" r:id="rId3"/>
    <p:sldLayoutId id="2147483688" r:id="rId4"/>
    <p:sldLayoutId id="2147483671" r:id="rId5"/>
    <p:sldLayoutId id="2147483672" r:id="rId6"/>
    <p:sldLayoutId id="2147483689" r:id="rId7"/>
    <p:sldLayoutId id="2147483690" r:id="rId8"/>
    <p:sldLayoutId id="2147483673" r:id="rId9"/>
    <p:sldLayoutId id="2147483691" r:id="rId10"/>
    <p:sldLayoutId id="2147483674" r:id="rId11"/>
    <p:sldLayoutId id="2147483676" r:id="rId12"/>
    <p:sldLayoutId id="2147483677" r:id="rId13"/>
    <p:sldLayoutId id="2147483678" r:id="rId14"/>
    <p:sldLayoutId id="2147483679" r:id="rId15"/>
    <p:sldLayoutId id="2147483681" r:id="rId16"/>
    <p:sldLayoutId id="2147483683" r:id="rId17"/>
    <p:sldLayoutId id="2147483682" r:id="rId18"/>
    <p:sldLayoutId id="2147483684" r:id="rId19"/>
    <p:sldLayoutId id="2147483685" r:id="rId20"/>
    <p:sldLayoutId id="2147483686" r:id="rId2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6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E0A5353-D4D5-43D7-A039-6CFC6871D64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800" b="0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Unit-3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Servlet API and Overview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E4D4005A-4647-4086-9144-7BCC7DFEFB1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/>
              <a:t>Jayesh.vagadiya@darshan.ac.in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6F817D43-889A-4049-ACFD-9B3B648B6A9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9537133260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B786D614-6447-4787-8025-9C902A1B734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Computer Engineering Department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1F7AB9BC-FE08-46B2-A19C-803CB5DF0CD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Prof. Jayesh D. </a:t>
            </a:r>
            <a:r>
              <a:rPr lang="en-US" dirty="0" err="1"/>
              <a:t>Vagadiya</a:t>
            </a:r>
            <a:endParaRPr lang="en-US" dirty="0"/>
          </a:p>
        </p:txBody>
      </p:sp>
      <p:sp>
        <p:nvSpPr>
          <p:cNvPr id="1027" name="Text Placeholder 1026">
            <a:extLst>
              <a:ext uri="{FF2B5EF4-FFF2-40B4-BE49-F238E27FC236}">
                <a16:creationId xmlns:a16="http://schemas.microsoft.com/office/drawing/2014/main" xmlns="" id="{D1F0AA94-EAF3-4868-942A-0125EFC5C76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b="1" dirty="0"/>
              <a:t>Advanced java Programming</a:t>
            </a:r>
            <a:r>
              <a:rPr lang="en-US" dirty="0"/>
              <a:t> </a:t>
            </a:r>
            <a:endParaRPr lang="en-US" dirty="0"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  <a:p>
            <a:r>
              <a:rPr lang="en-US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GTU #3160707</a:t>
            </a:r>
          </a:p>
        </p:txBody>
      </p:sp>
      <p:sp>
        <p:nvSpPr>
          <p:cNvPr id="11" name="AutoShape 3">
            <a:extLst>
              <a:ext uri="{FF2B5EF4-FFF2-40B4-BE49-F238E27FC236}">
                <a16:creationId xmlns:a16="http://schemas.microsoft.com/office/drawing/2014/main" xmlns="" id="{3D1B70E7-2396-452E-A00A-D1D4AA1E56DF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5573676" y="-3055324"/>
            <a:ext cx="7721600" cy="1457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xmlns="" id="{937E7540-5985-724C-9145-5232A5F10A1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6610019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B291DA5-ECFE-B84F-AC91-A253EA53D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Servlet Packages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xmlns="" id="{C61AF99E-CAAF-EE44-9E60-DBACCD2CC74A}"/>
              </a:ext>
            </a:extLst>
          </p:cNvPr>
          <p:cNvSpPr/>
          <p:nvPr/>
        </p:nvSpPr>
        <p:spPr>
          <a:xfrm>
            <a:off x="2014653" y="1704278"/>
            <a:ext cx="2247900" cy="487363"/>
          </a:xfrm>
          <a:prstGeom prst="roundRect">
            <a:avLst/>
          </a:prstGeom>
          <a:solidFill>
            <a:schemeClr val="accent3">
              <a:lumMod val="75000"/>
              <a:alpha val="61000"/>
            </a:schemeClr>
          </a:solidFill>
          <a:ln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Servlet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xmlns="" id="{5B0E1803-FFE5-464E-9294-76434FCC4341}"/>
              </a:ext>
            </a:extLst>
          </p:cNvPr>
          <p:cNvSpPr/>
          <p:nvPr/>
        </p:nvSpPr>
        <p:spPr>
          <a:xfrm>
            <a:off x="871653" y="1323278"/>
            <a:ext cx="3810000" cy="3810000"/>
          </a:xfrm>
          <a:prstGeom prst="roundRect">
            <a:avLst/>
          </a:prstGeom>
          <a:noFill/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Package </a:t>
            </a:r>
            <a:r>
              <a:rPr lang="en-US" sz="2000" b="1" dirty="0" err="1">
                <a:solidFill>
                  <a:schemeClr val="tx1"/>
                </a:solidFill>
              </a:rPr>
              <a:t>javax.servlet</a:t>
            </a:r>
            <a:endParaRPr lang="en-US" sz="2000" b="1" dirty="0">
              <a:solidFill>
                <a:schemeClr val="tx1"/>
              </a:solidFill>
            </a:endParaRPr>
          </a:p>
          <a:p>
            <a:pPr algn="ctr"/>
            <a:endParaRPr lang="en-US" sz="2000" b="1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xmlns="" id="{425D0B9A-D7AD-0946-8D13-808D9C9708D7}"/>
              </a:ext>
            </a:extLst>
          </p:cNvPr>
          <p:cNvSpPr/>
          <p:nvPr/>
        </p:nvSpPr>
        <p:spPr>
          <a:xfrm>
            <a:off x="2014653" y="3488342"/>
            <a:ext cx="2247900" cy="487363"/>
          </a:xfrm>
          <a:prstGeom prst="roundRect">
            <a:avLst/>
          </a:prstGeom>
          <a:solidFill>
            <a:schemeClr val="accent4">
              <a:lumMod val="75000"/>
              <a:alpha val="31000"/>
            </a:scheme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err="1">
                <a:solidFill>
                  <a:schemeClr val="tx1"/>
                </a:solidFill>
              </a:rPr>
              <a:t>HttpServlet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xmlns="" id="{084A7363-78E6-264E-AE0A-7E781F1F6B26}"/>
              </a:ext>
            </a:extLst>
          </p:cNvPr>
          <p:cNvSpPr/>
          <p:nvPr/>
        </p:nvSpPr>
        <p:spPr>
          <a:xfrm>
            <a:off x="2014653" y="4380375"/>
            <a:ext cx="2247900" cy="487363"/>
          </a:xfrm>
          <a:prstGeom prst="roundRect">
            <a:avLst/>
          </a:prstGeom>
          <a:solidFill>
            <a:srgbClr val="7030A0">
              <a:alpha val="31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err="1">
                <a:solidFill>
                  <a:schemeClr val="tx1"/>
                </a:solidFill>
              </a:rPr>
              <a:t>MyServlet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xmlns="" id="{627B3934-9848-1745-B30C-9CE41FA7B976}"/>
              </a:ext>
            </a:extLst>
          </p:cNvPr>
          <p:cNvSpPr/>
          <p:nvPr/>
        </p:nvSpPr>
        <p:spPr>
          <a:xfrm>
            <a:off x="2014653" y="2596310"/>
            <a:ext cx="2247900" cy="487363"/>
          </a:xfrm>
          <a:prstGeom prst="roundRect">
            <a:avLst/>
          </a:prstGeom>
          <a:solidFill>
            <a:schemeClr val="accent4">
              <a:lumMod val="75000"/>
              <a:alpha val="31000"/>
            </a:scheme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err="1">
                <a:solidFill>
                  <a:schemeClr val="tx1"/>
                </a:solidFill>
              </a:rPr>
              <a:t>GenericServlet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9ADEAAFB-C85D-8446-95D9-74571666DFEA}"/>
              </a:ext>
            </a:extLst>
          </p:cNvPr>
          <p:cNvSpPr txBox="1"/>
          <p:nvPr/>
        </p:nvSpPr>
        <p:spPr>
          <a:xfrm rot="16200000">
            <a:off x="599119" y="1656623"/>
            <a:ext cx="1219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Interface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xmlns="" id="{2067E6A9-8C79-C54E-9CE0-84ED1D0FB979}"/>
              </a:ext>
            </a:extLst>
          </p:cNvPr>
          <p:cNvCxnSpPr>
            <a:stCxn id="9" idx="2"/>
          </p:cNvCxnSpPr>
          <p:nvPr/>
        </p:nvCxnSpPr>
        <p:spPr>
          <a:xfrm>
            <a:off x="1408774" y="1856678"/>
            <a:ext cx="605879" cy="0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0451C19D-6CFF-AE4C-9F53-53B6D50C060C}"/>
              </a:ext>
            </a:extLst>
          </p:cNvPr>
          <p:cNvSpPr txBox="1"/>
          <p:nvPr/>
        </p:nvSpPr>
        <p:spPr>
          <a:xfrm rot="16200000">
            <a:off x="788802" y="3507316"/>
            <a:ext cx="8706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Class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xmlns="" id="{E5516075-B763-B84D-8FDE-AF4B75724232}"/>
              </a:ext>
            </a:extLst>
          </p:cNvPr>
          <p:cNvCxnSpPr>
            <a:cxnSpLocks/>
            <a:stCxn id="11" idx="2"/>
          </p:cNvCxnSpPr>
          <p:nvPr/>
        </p:nvCxnSpPr>
        <p:spPr>
          <a:xfrm flipV="1">
            <a:off x="1424164" y="3036617"/>
            <a:ext cx="590489" cy="670754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xmlns="" id="{15EDFF1F-5B63-6240-BBC6-279B3230CC8A}"/>
              </a:ext>
            </a:extLst>
          </p:cNvPr>
          <p:cNvCxnSpPr>
            <a:cxnSpLocks/>
            <a:stCxn id="11" idx="2"/>
          </p:cNvCxnSpPr>
          <p:nvPr/>
        </p:nvCxnSpPr>
        <p:spPr>
          <a:xfrm>
            <a:off x="1424164" y="3707371"/>
            <a:ext cx="581055" cy="62852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xmlns="" id="{943DDBF4-48B0-C946-8456-EEEA89ECDD3A}"/>
              </a:ext>
            </a:extLst>
          </p:cNvPr>
          <p:cNvCxnSpPr>
            <a:cxnSpLocks/>
            <a:stCxn id="11" idx="2"/>
          </p:cNvCxnSpPr>
          <p:nvPr/>
        </p:nvCxnSpPr>
        <p:spPr>
          <a:xfrm>
            <a:off x="1424164" y="3707371"/>
            <a:ext cx="581055" cy="673004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urved Connector 14">
            <a:extLst>
              <a:ext uri="{FF2B5EF4-FFF2-40B4-BE49-F238E27FC236}">
                <a16:creationId xmlns:a16="http://schemas.microsoft.com/office/drawing/2014/main" xmlns="" id="{CC103B40-C2B3-6F48-BC7E-5467E6F17B3E}"/>
              </a:ext>
            </a:extLst>
          </p:cNvPr>
          <p:cNvCxnSpPr>
            <a:stCxn id="4" idx="3"/>
            <a:endCxn id="8" idx="3"/>
          </p:cNvCxnSpPr>
          <p:nvPr/>
        </p:nvCxnSpPr>
        <p:spPr>
          <a:xfrm>
            <a:off x="4262553" y="1947960"/>
            <a:ext cx="12700" cy="892032"/>
          </a:xfrm>
          <a:prstGeom prst="curvedConnector3">
            <a:avLst>
              <a:gd name="adj1" fmla="val 1800000"/>
            </a:avLst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6A021ED4-BDFF-1D46-939A-6B96C55D8638}"/>
              </a:ext>
            </a:extLst>
          </p:cNvPr>
          <p:cNvSpPr txBox="1"/>
          <p:nvPr/>
        </p:nvSpPr>
        <p:spPr>
          <a:xfrm>
            <a:off x="2832605" y="2205538"/>
            <a:ext cx="1772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Implemented by</a:t>
            </a:r>
          </a:p>
        </p:txBody>
      </p:sp>
      <p:cxnSp>
        <p:nvCxnSpPr>
          <p:cNvPr id="17" name="Curved Connector 16">
            <a:extLst>
              <a:ext uri="{FF2B5EF4-FFF2-40B4-BE49-F238E27FC236}">
                <a16:creationId xmlns:a16="http://schemas.microsoft.com/office/drawing/2014/main" xmlns="" id="{725E7652-AFC3-A24D-B878-496DB4268A88}"/>
              </a:ext>
            </a:extLst>
          </p:cNvPr>
          <p:cNvCxnSpPr/>
          <p:nvPr/>
        </p:nvCxnSpPr>
        <p:spPr>
          <a:xfrm>
            <a:off x="4275253" y="2818572"/>
            <a:ext cx="12700" cy="870613"/>
          </a:xfrm>
          <a:prstGeom prst="curvedConnector3">
            <a:avLst>
              <a:gd name="adj1" fmla="val 1800000"/>
            </a:avLst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D4C44FD3-DD77-BE47-ABEB-4575D9E9C400}"/>
              </a:ext>
            </a:extLst>
          </p:cNvPr>
          <p:cNvSpPr txBox="1"/>
          <p:nvPr/>
        </p:nvSpPr>
        <p:spPr>
          <a:xfrm>
            <a:off x="3233853" y="3068063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extended by</a:t>
            </a:r>
          </a:p>
        </p:txBody>
      </p:sp>
      <p:cxnSp>
        <p:nvCxnSpPr>
          <p:cNvPr id="19" name="Curved Connector 18">
            <a:extLst>
              <a:ext uri="{FF2B5EF4-FFF2-40B4-BE49-F238E27FC236}">
                <a16:creationId xmlns:a16="http://schemas.microsoft.com/office/drawing/2014/main" xmlns="" id="{8572A77C-1629-8D4B-8DF8-BA676B9C3EF1}"/>
              </a:ext>
            </a:extLst>
          </p:cNvPr>
          <p:cNvCxnSpPr/>
          <p:nvPr/>
        </p:nvCxnSpPr>
        <p:spPr>
          <a:xfrm>
            <a:off x="4275253" y="3728422"/>
            <a:ext cx="12700" cy="870613"/>
          </a:xfrm>
          <a:prstGeom prst="curvedConnector3">
            <a:avLst>
              <a:gd name="adj1" fmla="val 1800000"/>
            </a:avLst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1A86512C-8372-944B-9493-0F8F9F39A9E6}"/>
              </a:ext>
            </a:extLst>
          </p:cNvPr>
          <p:cNvSpPr txBox="1"/>
          <p:nvPr/>
        </p:nvSpPr>
        <p:spPr>
          <a:xfrm>
            <a:off x="3233853" y="3934969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extended by</a:t>
            </a:r>
          </a:p>
        </p:txBody>
      </p:sp>
      <p:sp>
        <p:nvSpPr>
          <p:cNvPr id="21" name="Rounded Rectangular Callout 20">
            <a:extLst>
              <a:ext uri="{FF2B5EF4-FFF2-40B4-BE49-F238E27FC236}">
                <a16:creationId xmlns:a16="http://schemas.microsoft.com/office/drawing/2014/main" xmlns="" id="{1508C767-9225-1243-B8F4-583864A9465D}"/>
              </a:ext>
            </a:extLst>
          </p:cNvPr>
          <p:cNvSpPr/>
          <p:nvPr/>
        </p:nvSpPr>
        <p:spPr>
          <a:xfrm>
            <a:off x="4846753" y="1051211"/>
            <a:ext cx="4071918" cy="1110860"/>
          </a:xfrm>
          <a:prstGeom prst="wedgeRoundRectCallout">
            <a:avLst>
              <a:gd name="adj1" fmla="val -59910"/>
              <a:gd name="adj2" fmla="val 27181"/>
              <a:gd name="adj3" fmla="val 16667"/>
            </a:avLst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dirty="0">
                <a:solidFill>
                  <a:schemeClr val="tx1"/>
                </a:solidFill>
              </a:rPr>
              <a:t>Servlet interface needs to be implemented for creating any servlet.  It provides </a:t>
            </a:r>
            <a:r>
              <a:rPr lang="en-US" dirty="0">
                <a:solidFill>
                  <a:schemeClr val="accent6"/>
                </a:solidFill>
              </a:rPr>
              <a:t>3 life cycle methods. </a:t>
            </a:r>
          </a:p>
        </p:txBody>
      </p:sp>
      <p:sp>
        <p:nvSpPr>
          <p:cNvPr id="22" name="Rounded Rectangular Callout 21">
            <a:extLst>
              <a:ext uri="{FF2B5EF4-FFF2-40B4-BE49-F238E27FC236}">
                <a16:creationId xmlns:a16="http://schemas.microsoft.com/office/drawing/2014/main" xmlns="" id="{918FB5DB-0C80-4846-B802-1F7775739045}"/>
              </a:ext>
            </a:extLst>
          </p:cNvPr>
          <p:cNvSpPr/>
          <p:nvPr/>
        </p:nvSpPr>
        <p:spPr>
          <a:xfrm>
            <a:off x="4823744" y="2318676"/>
            <a:ext cx="4059218" cy="717940"/>
          </a:xfrm>
          <a:prstGeom prst="wedgeRoundRectCallout">
            <a:avLst>
              <a:gd name="adj1" fmla="val -61539"/>
              <a:gd name="adj2" fmla="val 17967"/>
              <a:gd name="adj3" fmla="val 16667"/>
            </a:avLst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dirty="0">
                <a:solidFill>
                  <a:schemeClr val="tx1"/>
                </a:solidFill>
              </a:rPr>
              <a:t>It provides </a:t>
            </a:r>
            <a:r>
              <a:rPr lang="en-US" dirty="0">
                <a:solidFill>
                  <a:schemeClr val="accent6"/>
                </a:solidFill>
              </a:rPr>
              <a:t>implementation</a:t>
            </a:r>
            <a:r>
              <a:rPr lang="en-US" dirty="0">
                <a:solidFill>
                  <a:schemeClr val="tx1"/>
                </a:solidFill>
              </a:rPr>
              <a:t> of methods of Servlet interfaces.</a:t>
            </a:r>
          </a:p>
        </p:txBody>
      </p:sp>
      <p:sp>
        <p:nvSpPr>
          <p:cNvPr id="23" name="Rounded Rectangular Callout 22">
            <a:extLst>
              <a:ext uri="{FF2B5EF4-FFF2-40B4-BE49-F238E27FC236}">
                <a16:creationId xmlns:a16="http://schemas.microsoft.com/office/drawing/2014/main" xmlns="" id="{7F732BF0-C607-BB4F-B170-88CB40CCB58C}"/>
              </a:ext>
            </a:extLst>
          </p:cNvPr>
          <p:cNvSpPr/>
          <p:nvPr/>
        </p:nvSpPr>
        <p:spPr>
          <a:xfrm>
            <a:off x="4846753" y="3272065"/>
            <a:ext cx="4059218" cy="1105596"/>
          </a:xfrm>
          <a:prstGeom prst="wedgeRoundRectCallout">
            <a:avLst>
              <a:gd name="adj1" fmla="val -64213"/>
              <a:gd name="adj2" fmla="val -7258"/>
              <a:gd name="adj3" fmla="val 16667"/>
            </a:avLst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dirty="0">
                <a:solidFill>
                  <a:schemeClr val="tx1"/>
                </a:solidFill>
              </a:rPr>
              <a:t>Contains interface and abstract class for servlet that understands HTTP protocol.</a:t>
            </a:r>
          </a:p>
          <a:p>
            <a:pPr algn="just"/>
            <a:r>
              <a:rPr lang="en-US" b="1" dirty="0">
                <a:solidFill>
                  <a:schemeClr val="tx1"/>
                </a:solidFill>
              </a:rPr>
              <a:t>Package: </a:t>
            </a:r>
            <a:r>
              <a:rPr lang="en-US" b="1" dirty="0" err="1">
                <a:solidFill>
                  <a:schemeClr val="tx1"/>
                </a:solidFill>
              </a:rPr>
              <a:t>javax.servlet.http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24" name="Rounded Rectangular Callout 23">
            <a:extLst>
              <a:ext uri="{FF2B5EF4-FFF2-40B4-BE49-F238E27FC236}">
                <a16:creationId xmlns:a16="http://schemas.microsoft.com/office/drawing/2014/main" xmlns="" id="{8241C982-F49F-DB4F-98FD-CA2D75B489C8}"/>
              </a:ext>
            </a:extLst>
          </p:cNvPr>
          <p:cNvSpPr/>
          <p:nvPr/>
        </p:nvSpPr>
        <p:spPr>
          <a:xfrm>
            <a:off x="4823742" y="4586725"/>
            <a:ext cx="4059217" cy="425060"/>
          </a:xfrm>
          <a:prstGeom prst="wedgeRoundRectCallout">
            <a:avLst>
              <a:gd name="adj1" fmla="val -62456"/>
              <a:gd name="adj2" fmla="val -41247"/>
              <a:gd name="adj3" fmla="val 16667"/>
            </a:avLst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dirty="0">
                <a:solidFill>
                  <a:schemeClr val="accent6"/>
                </a:solidFill>
              </a:rPr>
              <a:t>User defined </a:t>
            </a:r>
            <a:r>
              <a:rPr lang="en-US" dirty="0">
                <a:solidFill>
                  <a:schemeClr val="tx1"/>
                </a:solidFill>
              </a:rPr>
              <a:t>Servlet class.</a:t>
            </a:r>
          </a:p>
        </p:txBody>
      </p:sp>
    </p:spTree>
    <p:extLst>
      <p:ext uri="{BB962C8B-B14F-4D97-AF65-F5344CB8AC3E}">
        <p14:creationId xmlns:p14="http://schemas.microsoft.com/office/powerpoint/2010/main" val="3233751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4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22" presetClass="entr" presetSubtype="4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000"/>
                            </p:stCondLst>
                            <p:childTnLst>
                              <p:par>
                                <p:cTn id="46" presetID="22" presetClass="entr" presetSubtype="1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000"/>
                            </p:stCondLst>
                            <p:childTnLst>
                              <p:par>
                                <p:cTn id="5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4500"/>
                            </p:stCondLst>
                            <p:childTnLst>
                              <p:par>
                                <p:cTn id="6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/>
      <p:bldP spid="11" grpId="0"/>
      <p:bldP spid="16" grpId="0"/>
      <p:bldP spid="18" grpId="0"/>
      <p:bldP spid="20" grpId="0"/>
      <p:bldP spid="21" grpId="0" animBg="1"/>
      <p:bldP spid="22" grpId="0" animBg="1"/>
      <p:bldP spid="23" grpId="0" animBg="1"/>
      <p:bldP spid="24" grpId="0" animBg="1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9A99106-D2E9-9346-9145-F67900D849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Session Management : </a:t>
            </a:r>
            <a:r>
              <a:rPr lang="en-US" dirty="0" err="1"/>
              <a:t>HttpSession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8312D5FA-4BE6-3544-B72C-C192DDC3A754}"/>
              </a:ext>
            </a:extLst>
          </p:cNvPr>
          <p:cNvSpPr/>
          <p:nvPr/>
        </p:nvSpPr>
        <p:spPr>
          <a:xfrm>
            <a:off x="893956" y="1050073"/>
            <a:ext cx="2286000" cy="1447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Httpsession.html</a:t>
            </a:r>
          </a:p>
          <a:p>
            <a:pPr algn="ctr"/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[Login page]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532C25EE-D484-B245-AAE0-FF468EB6F514}"/>
              </a:ext>
            </a:extLst>
          </p:cNvPr>
          <p:cNvSpPr/>
          <p:nvPr/>
        </p:nvSpPr>
        <p:spPr>
          <a:xfrm>
            <a:off x="3981193" y="1060308"/>
            <a:ext cx="2286000" cy="1447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HSession1.java</a:t>
            </a:r>
          </a:p>
          <a:p>
            <a:pPr algn="ctr"/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[Create Session]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3620D716-1721-DE49-962A-47FDDD8252A5}"/>
              </a:ext>
            </a:extLst>
          </p:cNvPr>
          <p:cNvSpPr/>
          <p:nvPr/>
        </p:nvSpPr>
        <p:spPr>
          <a:xfrm>
            <a:off x="6913756" y="2802673"/>
            <a:ext cx="2286000" cy="1447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HSession2.java</a:t>
            </a:r>
          </a:p>
          <a:p>
            <a:pPr algn="ctr"/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[Retrieve Session]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4753C6F4-698D-AD4A-BFA6-309FEAB27F5F}"/>
              </a:ext>
            </a:extLst>
          </p:cNvPr>
          <p:cNvSpPr/>
          <p:nvPr/>
        </p:nvSpPr>
        <p:spPr>
          <a:xfrm>
            <a:off x="893956" y="4546743"/>
            <a:ext cx="2286000" cy="1447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HSession4.java</a:t>
            </a:r>
          </a:p>
          <a:p>
            <a:pPr algn="ctr"/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[Logout]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xmlns="" id="{4AA88EAA-B832-D445-879F-85C02DBAD602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3179956" y="1773973"/>
            <a:ext cx="801237" cy="10235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xmlns="" id="{32A1628C-3F92-8447-B4D6-08CE918FFC47}"/>
              </a:ext>
            </a:extLst>
          </p:cNvPr>
          <p:cNvCxnSpPr>
            <a:stCxn id="8" idx="0"/>
            <a:endCxn id="4" idx="2"/>
          </p:cNvCxnSpPr>
          <p:nvPr/>
        </p:nvCxnSpPr>
        <p:spPr>
          <a:xfrm flipV="1">
            <a:off x="2036956" y="2497873"/>
            <a:ext cx="0" cy="204887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urved Connector 11">
            <a:extLst>
              <a:ext uri="{FF2B5EF4-FFF2-40B4-BE49-F238E27FC236}">
                <a16:creationId xmlns:a16="http://schemas.microsoft.com/office/drawing/2014/main" xmlns="" id="{7A70734D-ED1F-6141-9806-33DD7BD45219}"/>
              </a:ext>
            </a:extLst>
          </p:cNvPr>
          <p:cNvCxnSpPr>
            <a:stCxn id="5" idx="3"/>
            <a:endCxn id="6" idx="0"/>
          </p:cNvCxnSpPr>
          <p:nvPr/>
        </p:nvCxnSpPr>
        <p:spPr>
          <a:xfrm>
            <a:off x="6267193" y="1784208"/>
            <a:ext cx="1789563" cy="1018465"/>
          </a:xfrm>
          <a:prstGeom prst="curvedConnector2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urved Connector 12">
            <a:extLst>
              <a:ext uri="{FF2B5EF4-FFF2-40B4-BE49-F238E27FC236}">
                <a16:creationId xmlns:a16="http://schemas.microsoft.com/office/drawing/2014/main" xmlns="" id="{D952DE18-4343-F645-BB1E-F5EBDDABF8BD}"/>
              </a:ext>
            </a:extLst>
          </p:cNvPr>
          <p:cNvCxnSpPr>
            <a:cxnSpLocks/>
            <a:stCxn id="6" idx="2"/>
          </p:cNvCxnSpPr>
          <p:nvPr/>
        </p:nvCxnSpPr>
        <p:spPr>
          <a:xfrm rot="5400000">
            <a:off x="5041479" y="2388952"/>
            <a:ext cx="1153756" cy="4876799"/>
          </a:xfrm>
          <a:prstGeom prst="curvedConnector2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5420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8" grpId="0" animBg="1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57FB324-E6A3-4F48-8DEA-7C836A001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Session Management : </a:t>
            </a:r>
            <a:r>
              <a:rPr lang="en-US" dirty="0" err="1"/>
              <a:t>HttpSession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0D485D6D-41FE-4040-ABCC-C48EA3605FB0}"/>
              </a:ext>
            </a:extLst>
          </p:cNvPr>
          <p:cNvSpPr/>
          <p:nvPr/>
        </p:nvSpPr>
        <p:spPr>
          <a:xfrm>
            <a:off x="679986" y="1185351"/>
            <a:ext cx="8207538" cy="267765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130BB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&lt;html&gt;</a:t>
            </a:r>
          </a:p>
          <a:p>
            <a:r>
              <a:rPr lang="en-US" sz="1400" b="1" dirty="0">
                <a:solidFill>
                  <a:srgbClr val="130BB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&lt;head&gt;</a:t>
            </a:r>
          </a:p>
          <a:p>
            <a:r>
              <a:rPr lang="en-US" sz="1400" b="1" dirty="0">
                <a:solidFill>
                  <a:srgbClr val="130BB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&lt;title&gt;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HttpSession</a:t>
            </a:r>
            <a:r>
              <a:rPr lang="en-US" sz="1400" b="1" dirty="0">
                <a:solidFill>
                  <a:srgbClr val="130BB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&lt;/title&gt;</a:t>
            </a:r>
          </a:p>
          <a:p>
            <a:r>
              <a:rPr lang="en-US" sz="1400" b="1" dirty="0">
                <a:solidFill>
                  <a:srgbClr val="130BB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&lt;/head&gt;</a:t>
            </a:r>
          </a:p>
          <a:p>
            <a:r>
              <a:rPr lang="en-US" sz="1400" b="1" dirty="0">
                <a:solidFill>
                  <a:srgbClr val="130BB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&lt;body&gt;</a:t>
            </a:r>
          </a:p>
          <a:p>
            <a:r>
              <a:rPr lang="en-US" sz="1400" b="1" dirty="0">
                <a:solidFill>
                  <a:srgbClr val="130BB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&lt;form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action=</a:t>
            </a:r>
            <a:r>
              <a:rPr lang="en-US" sz="14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"/Session/HSession1"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method=</a:t>
            </a:r>
            <a:r>
              <a:rPr lang="en-US" sz="14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"Get"</a:t>
            </a:r>
            <a:r>
              <a:rPr lang="en-US" sz="1400" b="1" dirty="0">
                <a:solidFill>
                  <a:srgbClr val="130BB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sz="1400" b="1" dirty="0">
                <a:solidFill>
                  <a:srgbClr val="130BB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&lt;p&gt;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Login ID:</a:t>
            </a:r>
            <a:r>
              <a:rPr lang="en-US" sz="1400" b="1" dirty="0">
                <a:solidFill>
                  <a:srgbClr val="130BB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&lt;input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type=</a:t>
            </a:r>
            <a:r>
              <a:rPr lang="en-US" sz="14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"text"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name=</a:t>
            </a:r>
            <a:r>
              <a:rPr lang="en-US" sz="14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"login"</a:t>
            </a:r>
            <a:r>
              <a:rPr lang="en-US" sz="1400" b="1" dirty="0">
                <a:solidFill>
                  <a:srgbClr val="130BB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&gt;&lt;/p&gt;</a:t>
            </a:r>
          </a:p>
          <a:p>
            <a:r>
              <a:rPr lang="en-US" sz="1400" b="1" dirty="0">
                <a:solidFill>
                  <a:srgbClr val="130BB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&lt;p&gt;&lt;input </a:t>
            </a:r>
            <a:r>
              <a:rPr lang="en-US" sz="14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type=</a:t>
            </a:r>
            <a:r>
              <a:rPr lang="en-US" sz="14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"submit"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value=</a:t>
            </a:r>
            <a:r>
              <a:rPr lang="en-US" sz="14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"Sign In"</a:t>
            </a:r>
            <a:r>
              <a:rPr lang="en-US" sz="1400" b="1" dirty="0">
                <a:solidFill>
                  <a:srgbClr val="130BB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&gt;&lt;/p&gt;</a:t>
            </a:r>
          </a:p>
          <a:p>
            <a:r>
              <a:rPr lang="en-US" sz="1400" b="1" dirty="0">
                <a:solidFill>
                  <a:srgbClr val="130BB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&lt;/form&gt;</a:t>
            </a:r>
          </a:p>
          <a:p>
            <a:r>
              <a:rPr lang="en-US" sz="1400" b="1" dirty="0">
                <a:solidFill>
                  <a:srgbClr val="130BB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&lt;/body&gt;</a:t>
            </a:r>
          </a:p>
          <a:p>
            <a:r>
              <a:rPr lang="en-US" sz="1400" b="1" dirty="0">
                <a:solidFill>
                  <a:srgbClr val="130BB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&lt;/html&gt;</a:t>
            </a:r>
          </a:p>
          <a:p>
            <a:endParaRPr lang="en-US" sz="1400" b="1" dirty="0">
              <a:solidFill>
                <a:srgbClr val="130BB5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EE2F24CB-39FC-2F4E-A2B3-DC4A87638394}"/>
              </a:ext>
            </a:extLst>
          </p:cNvPr>
          <p:cNvSpPr/>
          <p:nvPr/>
        </p:nvSpPr>
        <p:spPr>
          <a:xfrm>
            <a:off x="179993" y="1185351"/>
            <a:ext cx="499993" cy="267765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1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2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3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4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5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6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7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8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9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10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11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12</a:t>
            </a:r>
          </a:p>
        </p:txBody>
      </p:sp>
      <p:sp>
        <p:nvSpPr>
          <p:cNvPr id="6" name="Rectangle: Top Corners Rounded 6">
            <a:extLst>
              <a:ext uri="{FF2B5EF4-FFF2-40B4-BE49-F238E27FC236}">
                <a16:creationId xmlns:a16="http://schemas.microsoft.com/office/drawing/2014/main" xmlns="" id="{871695DE-6E41-4D4D-9027-A4620DC3830D}"/>
              </a:ext>
            </a:extLst>
          </p:cNvPr>
          <p:cNvSpPr/>
          <p:nvPr/>
        </p:nvSpPr>
        <p:spPr>
          <a:xfrm>
            <a:off x="179993" y="856167"/>
            <a:ext cx="1726866" cy="329184"/>
          </a:xfrm>
          <a:prstGeom prst="round2Same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IN" sz="1600" dirty="0" err="1"/>
              <a:t>Httpsession.html</a:t>
            </a:r>
            <a:endParaRPr lang="en-US" sz="1600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A59A6D8F-F3D2-5248-A165-0966E0D3C5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993" y="4337157"/>
            <a:ext cx="2819400" cy="1927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514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animBg="1"/>
      <p:bldP spid="5" grpId="0" animBg="1"/>
      <p:bldP spid="6" grpId="0" animBg="1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44C430D-6505-7E48-AF46-B358AA003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Session Management : </a:t>
            </a:r>
            <a:r>
              <a:rPr lang="en-US" dirty="0" err="1"/>
              <a:t>HttpSession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2407BEF3-D3C9-4844-BA95-8A83BB1B1F4C}"/>
              </a:ext>
            </a:extLst>
          </p:cNvPr>
          <p:cNvSpPr/>
          <p:nvPr/>
        </p:nvSpPr>
        <p:spPr>
          <a:xfrm>
            <a:off x="679986" y="1185351"/>
            <a:ext cx="8207538" cy="35394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response.setContentType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"text/html"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PrintWriter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out=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response.getWriter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RequestDispatcher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rd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String login=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request.getParameter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"login"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400" b="1" dirty="0">
                <a:solidFill>
                  <a:srgbClr val="130BB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login.equals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"java"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)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{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HttpSession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hs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request.getSession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hs.setAttribute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400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s_id"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,login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r>
              <a:rPr 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//set </a:t>
            </a:r>
            <a:r>
              <a:rPr lang="en-US" sz="1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HttpSession</a:t>
            </a:r>
            <a:r>
              <a:rPr 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out.println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"Session Created"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out.print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"&lt;a </a:t>
            </a:r>
            <a:r>
              <a:rPr lang="en-US" sz="1400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href</a:t>
            </a:r>
            <a:r>
              <a:rPr lang="en-US" sz="14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='HSession2'&gt;Homepage&lt;/a&gt;"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  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r>
              <a:rPr lang="en-US" sz="1400" b="1" dirty="0">
                <a:solidFill>
                  <a:srgbClr val="130BB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{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out.println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"&lt;p&gt;&lt;h1&gt;Incorrect Login Id/Password 								  &lt;/h1&gt;&lt;/p&gt;"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rd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request.getRequestDispatcher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"/</a:t>
            </a:r>
            <a:r>
              <a:rPr lang="en-US" sz="1400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httpsession.html</a:t>
            </a:r>
            <a:r>
              <a:rPr lang="en-US" sz="14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rd.include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(request, response);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FD0D4CA2-7FE6-D641-BB38-ED62214560E4}"/>
              </a:ext>
            </a:extLst>
          </p:cNvPr>
          <p:cNvSpPr/>
          <p:nvPr/>
        </p:nvSpPr>
        <p:spPr>
          <a:xfrm>
            <a:off x="179993" y="1185351"/>
            <a:ext cx="499993" cy="353943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1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2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3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4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5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6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7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8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9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10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11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12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13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14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15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16</a:t>
            </a:r>
          </a:p>
        </p:txBody>
      </p:sp>
      <p:sp>
        <p:nvSpPr>
          <p:cNvPr id="6" name="Rectangle: Top Corners Rounded 6">
            <a:extLst>
              <a:ext uri="{FF2B5EF4-FFF2-40B4-BE49-F238E27FC236}">
                <a16:creationId xmlns:a16="http://schemas.microsoft.com/office/drawing/2014/main" xmlns="" id="{638D152A-EB6E-C543-BDC8-4E4F6F4B65E8}"/>
              </a:ext>
            </a:extLst>
          </p:cNvPr>
          <p:cNvSpPr/>
          <p:nvPr/>
        </p:nvSpPr>
        <p:spPr>
          <a:xfrm>
            <a:off x="179993" y="856167"/>
            <a:ext cx="1726866" cy="329184"/>
          </a:xfrm>
          <a:prstGeom prst="round2Same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IN" sz="1600" dirty="0"/>
              <a:t>HSession1.java</a:t>
            </a:r>
            <a:endParaRPr lang="en-US" sz="1600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CB3942C6-D66E-AE4B-A01F-B0DDD8B526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083" y="4802777"/>
            <a:ext cx="6612897" cy="173974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8AE15210-6949-3848-A3F7-E892B8597627}"/>
              </a:ext>
            </a:extLst>
          </p:cNvPr>
          <p:cNvSpPr/>
          <p:nvPr/>
        </p:nvSpPr>
        <p:spPr>
          <a:xfrm>
            <a:off x="1043426" y="2272764"/>
            <a:ext cx="4072245" cy="416303"/>
          </a:xfrm>
          <a:prstGeom prst="rect">
            <a:avLst/>
          </a:prstGeom>
          <a:solidFill>
            <a:srgbClr val="FF0000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590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animBg="1"/>
      <p:bldP spid="5" grpId="0" animBg="1"/>
      <p:bldP spid="6" grpId="0" animBg="1"/>
      <p:bldP spid="8" grpId="0" animBg="1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B46A550-64ED-B249-8C3D-D731711A8E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Session Management : </a:t>
            </a:r>
            <a:r>
              <a:rPr lang="en-US" dirty="0" err="1"/>
              <a:t>HttpSession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542CE370-A143-694C-8E82-5916FE9C72C4}"/>
              </a:ext>
            </a:extLst>
          </p:cNvPr>
          <p:cNvSpPr/>
          <p:nvPr/>
        </p:nvSpPr>
        <p:spPr>
          <a:xfrm>
            <a:off x="679985" y="1185351"/>
            <a:ext cx="10794619" cy="28931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130BB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HSession2 </a:t>
            </a:r>
            <a:r>
              <a:rPr lang="en-US" sz="1400" b="1" dirty="0">
                <a:solidFill>
                  <a:srgbClr val="130BB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extends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HttpServlet</a:t>
            </a: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{   </a:t>
            </a:r>
            <a:r>
              <a:rPr lang="en-US" sz="1400" b="1" dirty="0">
                <a:solidFill>
                  <a:srgbClr val="130BB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void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doGet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HttpServletRequest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request,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HttpServletResponse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response)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	  					 </a:t>
            </a:r>
            <a:r>
              <a:rPr lang="en-US" sz="1400" b="1" dirty="0">
                <a:solidFill>
                  <a:srgbClr val="130BB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throws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ServletException,IOException</a:t>
            </a: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{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response.setContentType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"text/html"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PrintWriter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out=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response.getWriter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HttpSession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hs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request.getSession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(false);  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String n=(String)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hs.getAttribute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400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s_id</a:t>
            </a:r>
            <a:r>
              <a:rPr lang="en-US" sz="14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  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out.print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"Hello "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+n); 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out.print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"&lt;p&gt;&lt;a </a:t>
            </a:r>
            <a:r>
              <a:rPr lang="en-US" sz="1400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hef</a:t>
            </a:r>
            <a:r>
              <a:rPr lang="en-US" sz="14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='HSession3’&gt;Logout&lt;/a&gt;&lt;/p&gt;"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  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}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}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708FEF59-6E0C-2841-B0AD-25AED3FE3A25}"/>
              </a:ext>
            </a:extLst>
          </p:cNvPr>
          <p:cNvSpPr/>
          <p:nvPr/>
        </p:nvSpPr>
        <p:spPr>
          <a:xfrm>
            <a:off x="179993" y="1185351"/>
            <a:ext cx="499993" cy="28931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1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2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3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4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5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6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7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8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9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10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11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12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13</a:t>
            </a:r>
          </a:p>
        </p:txBody>
      </p:sp>
      <p:sp>
        <p:nvSpPr>
          <p:cNvPr id="6" name="Rectangle: Top Corners Rounded 6">
            <a:extLst>
              <a:ext uri="{FF2B5EF4-FFF2-40B4-BE49-F238E27FC236}">
                <a16:creationId xmlns:a16="http://schemas.microsoft.com/office/drawing/2014/main" xmlns="" id="{C90BE536-7293-274B-ABB6-85A22999DF88}"/>
              </a:ext>
            </a:extLst>
          </p:cNvPr>
          <p:cNvSpPr/>
          <p:nvPr/>
        </p:nvSpPr>
        <p:spPr>
          <a:xfrm>
            <a:off x="179993" y="856167"/>
            <a:ext cx="1726866" cy="329184"/>
          </a:xfrm>
          <a:prstGeom prst="round2Same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IN" sz="1600" dirty="0"/>
              <a:t>HSession2.java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DC340051-4F6E-024C-95A7-B36310F2A435}"/>
              </a:ext>
            </a:extLst>
          </p:cNvPr>
          <p:cNvSpPr/>
          <p:nvPr/>
        </p:nvSpPr>
        <p:spPr>
          <a:xfrm>
            <a:off x="1043426" y="2518091"/>
            <a:ext cx="4565637" cy="416303"/>
          </a:xfrm>
          <a:prstGeom prst="rect">
            <a:avLst/>
          </a:prstGeom>
          <a:solidFill>
            <a:srgbClr val="FF0000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863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animBg="1"/>
      <p:bldP spid="5" grpId="0" animBg="1"/>
      <p:bldP spid="6" grpId="0" animBg="1"/>
      <p:bldP spid="7" grpId="0" animBg="1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FB371E5-F6F4-BF43-B4D6-C507A6F47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Session Management : </a:t>
            </a:r>
            <a:r>
              <a:rPr lang="en-US" dirty="0" err="1"/>
              <a:t>HttpSession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E1BF22E7-A273-604D-ACD7-CE5A6F190F54}"/>
              </a:ext>
            </a:extLst>
          </p:cNvPr>
          <p:cNvSpPr/>
          <p:nvPr/>
        </p:nvSpPr>
        <p:spPr>
          <a:xfrm>
            <a:off x="679985" y="1185351"/>
            <a:ext cx="10794619" cy="44012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130BB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HSession3 </a:t>
            </a:r>
            <a:r>
              <a:rPr lang="en-US" sz="1400" b="1" dirty="0">
                <a:solidFill>
                  <a:srgbClr val="130BB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extends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HttpServlet</a:t>
            </a: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{   </a:t>
            </a:r>
            <a:r>
              <a:rPr lang="en-US" sz="1400" b="1" dirty="0">
                <a:solidFill>
                  <a:srgbClr val="130BB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void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doGet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HttpServletRequest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request,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HttpServletResponse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response)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	  					 </a:t>
            </a:r>
            <a:r>
              <a:rPr lang="en-US" sz="1400" b="1" dirty="0">
                <a:solidFill>
                  <a:srgbClr val="130BB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throws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ServletException,IOException</a:t>
            </a: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{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response.setContentType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"text/html"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PrintWriter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out=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response.getWriter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HttpSession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hs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request.getSession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(false);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hs.invalidate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  <a:r>
              <a:rPr 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Session Invalidated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US" sz="1400" b="1" dirty="0">
                <a:solidFill>
                  <a:srgbClr val="130BB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try</a:t>
            </a:r>
          </a:p>
          <a:p>
            <a:r>
              <a:rPr lang="en-US" sz="1400" b="1" dirty="0">
                <a:solidFill>
                  <a:srgbClr val="130BB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{	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String n=(String)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hs.getAttribute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400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s_id</a:t>
            </a:r>
            <a:r>
              <a:rPr lang="en-US" sz="14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  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	} </a:t>
            </a:r>
          </a:p>
          <a:p>
            <a:r>
              <a:rPr lang="en-US" sz="1400" b="1" dirty="0">
                <a:solidFill>
                  <a:srgbClr val="130BB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catch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(Exception ne)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	{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out.println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"Session Invalidated"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	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out.println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"&lt;form action='/Session/</a:t>
            </a:r>
            <a:r>
              <a:rPr lang="en-US" sz="1400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httpsession.html</a:t>
            </a:r>
            <a:r>
              <a:rPr lang="en-US" sz="14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'&gt;"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	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out.println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"&lt;p&gt;&lt;input type='submit’ value=‘Login'&gt;&lt;/p&gt;&lt;/form&gt;"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}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}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736AF4FF-6A21-474A-A0E5-1118B558AA22}"/>
              </a:ext>
            </a:extLst>
          </p:cNvPr>
          <p:cNvSpPr/>
          <p:nvPr/>
        </p:nvSpPr>
        <p:spPr>
          <a:xfrm>
            <a:off x="179993" y="1185351"/>
            <a:ext cx="499993" cy="440120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1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2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3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4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5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6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7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8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9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10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11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12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13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14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15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16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17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18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19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20</a:t>
            </a:r>
          </a:p>
        </p:txBody>
      </p:sp>
      <p:sp>
        <p:nvSpPr>
          <p:cNvPr id="6" name="Rectangle: Top Corners Rounded 6">
            <a:extLst>
              <a:ext uri="{FF2B5EF4-FFF2-40B4-BE49-F238E27FC236}">
                <a16:creationId xmlns:a16="http://schemas.microsoft.com/office/drawing/2014/main" xmlns="" id="{9FD200E0-D0D8-884D-BA0C-1A9D14C99625}"/>
              </a:ext>
            </a:extLst>
          </p:cNvPr>
          <p:cNvSpPr/>
          <p:nvPr/>
        </p:nvSpPr>
        <p:spPr>
          <a:xfrm>
            <a:off x="179993" y="856167"/>
            <a:ext cx="1726866" cy="329184"/>
          </a:xfrm>
          <a:prstGeom prst="round2Same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IN" sz="1600" dirty="0"/>
              <a:t>HSession3.java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58382E33-FDCB-E448-9E8E-4FE8FDF63322}"/>
              </a:ext>
            </a:extLst>
          </p:cNvPr>
          <p:cNvSpPr/>
          <p:nvPr/>
        </p:nvSpPr>
        <p:spPr>
          <a:xfrm>
            <a:off x="965367" y="2495500"/>
            <a:ext cx="4810965" cy="416303"/>
          </a:xfrm>
          <a:prstGeom prst="rect">
            <a:avLst/>
          </a:prstGeom>
          <a:solidFill>
            <a:srgbClr val="FF0000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084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animBg="1"/>
      <p:bldP spid="5" grpId="0" animBg="1"/>
      <p:bldP spid="6" grpId="0" animBg="1"/>
      <p:bldP spid="7" grpId="0" animBg="1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185F63D-F23A-3D4C-B136-E80276AE99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Session Timeout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F4AF533-B66C-A64E-AE6F-BAF92836AE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session timeout in a web application can be configured in two ways</a:t>
            </a:r>
          </a:p>
          <a:p>
            <a:pPr lvl="1"/>
            <a:r>
              <a:rPr lang="en-US" dirty="0"/>
              <a:t>Timeout in the deployment descriptor (</a:t>
            </a:r>
            <a:r>
              <a:rPr lang="en-US" dirty="0" err="1"/>
              <a:t>web.xml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Timeout with </a:t>
            </a:r>
            <a:r>
              <a:rPr lang="en-US" dirty="0" err="1"/>
              <a:t>setMaxInactiveInterval</a:t>
            </a:r>
            <a:r>
              <a:rPr lang="en-US" dirty="0"/>
              <a:t>()</a:t>
            </a:r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ADEF5954-1D1B-0245-8177-540CE0D04C92}"/>
              </a:ext>
            </a:extLst>
          </p:cNvPr>
          <p:cNvSpPr/>
          <p:nvPr/>
        </p:nvSpPr>
        <p:spPr>
          <a:xfrm>
            <a:off x="983212" y="2410221"/>
            <a:ext cx="10876073" cy="14773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just"/>
            <a:r>
              <a:rPr lang="en-US" b="1" dirty="0">
                <a:solidFill>
                  <a:srgbClr val="130BB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&lt;web-app&gt;</a:t>
            </a:r>
          </a:p>
          <a:p>
            <a:pPr algn="just"/>
            <a:r>
              <a:rPr lang="en-US" b="1" dirty="0">
                <a:solidFill>
                  <a:srgbClr val="130BB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&lt;session-config&gt;</a:t>
            </a:r>
          </a:p>
          <a:p>
            <a:pPr algn="just"/>
            <a:r>
              <a:rPr lang="en-US" b="1" dirty="0">
                <a:solidFill>
                  <a:srgbClr val="130BB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	&lt;session-timeout&gt;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10 </a:t>
            </a:r>
            <a:r>
              <a:rPr lang="en-US" b="1" dirty="0">
                <a:solidFill>
                  <a:srgbClr val="130BB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&lt;/session-timeout&gt;</a:t>
            </a:r>
          </a:p>
          <a:p>
            <a:pPr algn="just"/>
            <a:r>
              <a:rPr lang="en-US" b="1" dirty="0">
                <a:solidFill>
                  <a:srgbClr val="130BB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&lt;/session-config&gt;</a:t>
            </a:r>
          </a:p>
          <a:p>
            <a:pPr algn="just"/>
            <a:r>
              <a:rPr lang="en-US" b="1" dirty="0">
                <a:solidFill>
                  <a:srgbClr val="130BB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&lt;/web-app&gt;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0514232B-3EB8-FA45-B826-05F671433E7B}"/>
              </a:ext>
            </a:extLst>
          </p:cNvPr>
          <p:cNvSpPr/>
          <p:nvPr/>
        </p:nvSpPr>
        <p:spPr>
          <a:xfrm>
            <a:off x="483220" y="2410221"/>
            <a:ext cx="499993" cy="147732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1</a:t>
            </a:r>
          </a:p>
          <a:p>
            <a:pPr algn="r"/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2</a:t>
            </a:r>
          </a:p>
          <a:p>
            <a:pPr algn="r"/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3</a:t>
            </a:r>
          </a:p>
          <a:p>
            <a:pPr algn="r"/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4</a:t>
            </a:r>
          </a:p>
          <a:p>
            <a:pPr algn="r"/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5</a:t>
            </a:r>
          </a:p>
        </p:txBody>
      </p:sp>
      <p:sp>
        <p:nvSpPr>
          <p:cNvPr id="6" name="Rectangle: Top Corners Rounded 6">
            <a:extLst>
              <a:ext uri="{FF2B5EF4-FFF2-40B4-BE49-F238E27FC236}">
                <a16:creationId xmlns:a16="http://schemas.microsoft.com/office/drawing/2014/main" xmlns="" id="{E46DE1E3-BD35-9E4A-9382-9C10788D9BED}"/>
              </a:ext>
            </a:extLst>
          </p:cNvPr>
          <p:cNvSpPr/>
          <p:nvPr/>
        </p:nvSpPr>
        <p:spPr>
          <a:xfrm>
            <a:off x="483218" y="2081037"/>
            <a:ext cx="4233747" cy="329184"/>
          </a:xfrm>
          <a:prstGeom prst="round2Same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IN" sz="1600" dirty="0"/>
              <a:t>Timeout in the deployment descriptor (</a:t>
            </a:r>
            <a:r>
              <a:rPr lang="en-IN" sz="1600" dirty="0" err="1"/>
              <a:t>web.xml</a:t>
            </a:r>
            <a:r>
              <a:rPr lang="en-IN" sz="1600" dirty="0"/>
              <a:t>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3BC37A2D-B3BC-B745-BE21-EA3477E64AFB}"/>
              </a:ext>
            </a:extLst>
          </p:cNvPr>
          <p:cNvSpPr/>
          <p:nvPr/>
        </p:nvSpPr>
        <p:spPr>
          <a:xfrm>
            <a:off x="983212" y="4612372"/>
            <a:ext cx="10876073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HttpSession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session =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request.getSession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session.setMaxInactiveInterval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(10*60);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9B403F35-0E0D-EB41-B3F9-DC9DA559D072}"/>
              </a:ext>
            </a:extLst>
          </p:cNvPr>
          <p:cNvSpPr/>
          <p:nvPr/>
        </p:nvSpPr>
        <p:spPr>
          <a:xfrm>
            <a:off x="483220" y="4612372"/>
            <a:ext cx="499993" cy="646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1</a:t>
            </a:r>
          </a:p>
          <a:p>
            <a:pPr algn="r"/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2</a:t>
            </a:r>
          </a:p>
        </p:txBody>
      </p:sp>
      <p:sp>
        <p:nvSpPr>
          <p:cNvPr id="9" name="Rectangle: Top Corners Rounded 6">
            <a:extLst>
              <a:ext uri="{FF2B5EF4-FFF2-40B4-BE49-F238E27FC236}">
                <a16:creationId xmlns:a16="http://schemas.microsoft.com/office/drawing/2014/main" xmlns="" id="{E853E214-FABA-C14B-88DA-984E0256F2F1}"/>
              </a:ext>
            </a:extLst>
          </p:cNvPr>
          <p:cNvSpPr/>
          <p:nvPr/>
        </p:nvSpPr>
        <p:spPr>
          <a:xfrm>
            <a:off x="483218" y="4283188"/>
            <a:ext cx="3754245" cy="329184"/>
          </a:xfrm>
          <a:prstGeom prst="round2Same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1600" dirty="0"/>
              <a:t>Timeout with </a:t>
            </a:r>
            <a:r>
              <a:rPr lang="en-US" sz="1600" dirty="0" err="1"/>
              <a:t>setMaxInactiveInterval</a:t>
            </a:r>
            <a:r>
              <a:rPr lang="en-US" sz="1600" dirty="0"/>
              <a:t>()</a:t>
            </a:r>
          </a:p>
        </p:txBody>
      </p:sp>
      <p:sp>
        <p:nvSpPr>
          <p:cNvPr id="10" name="Oval Callout 9">
            <a:extLst>
              <a:ext uri="{FF2B5EF4-FFF2-40B4-BE49-F238E27FC236}">
                <a16:creationId xmlns:a16="http://schemas.microsoft.com/office/drawing/2014/main" xmlns="" id="{9F57D1B6-3BA4-0A45-AD13-5C57A21A7B6E}"/>
              </a:ext>
            </a:extLst>
          </p:cNvPr>
          <p:cNvSpPr/>
          <p:nvPr/>
        </p:nvSpPr>
        <p:spPr>
          <a:xfrm>
            <a:off x="5495693" y="3444920"/>
            <a:ext cx="2209800" cy="990600"/>
          </a:xfrm>
          <a:prstGeom prst="wedgeEllipseCallout">
            <a:avLst>
              <a:gd name="adj1" fmla="val -50026"/>
              <a:gd name="adj2" fmla="val -67078"/>
            </a:avLst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Here specified time is in </a:t>
            </a:r>
            <a:r>
              <a:rPr lang="en-US" b="1" dirty="0">
                <a:solidFill>
                  <a:schemeClr val="accent6"/>
                </a:solidFill>
              </a:rPr>
              <a:t>minutes</a:t>
            </a:r>
          </a:p>
        </p:txBody>
      </p:sp>
      <p:sp>
        <p:nvSpPr>
          <p:cNvPr id="11" name="Oval Callout 10">
            <a:extLst>
              <a:ext uri="{FF2B5EF4-FFF2-40B4-BE49-F238E27FC236}">
                <a16:creationId xmlns:a16="http://schemas.microsoft.com/office/drawing/2014/main" xmlns="" id="{F524A827-3B15-4A4A-B134-63F8862974AC}"/>
              </a:ext>
            </a:extLst>
          </p:cNvPr>
          <p:cNvSpPr/>
          <p:nvPr/>
        </p:nvSpPr>
        <p:spPr>
          <a:xfrm>
            <a:off x="5495695" y="5649219"/>
            <a:ext cx="2745056" cy="646331"/>
          </a:xfrm>
          <a:prstGeom prst="wedgeEllipseCallout">
            <a:avLst>
              <a:gd name="adj1" fmla="val -34751"/>
              <a:gd name="adj2" fmla="val -95933"/>
            </a:avLst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Here specified time is in </a:t>
            </a:r>
            <a:r>
              <a:rPr lang="en-US" b="1" dirty="0">
                <a:solidFill>
                  <a:schemeClr val="accent6"/>
                </a:solidFill>
              </a:rPr>
              <a:t>seconds</a:t>
            </a:r>
          </a:p>
        </p:txBody>
      </p:sp>
    </p:spTree>
    <p:extLst>
      <p:ext uri="{BB962C8B-B14F-4D97-AF65-F5344CB8AC3E}">
        <p14:creationId xmlns:p14="http://schemas.microsoft.com/office/powerpoint/2010/main" val="393058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animBg="1"/>
      <p:bldP spid="5" grpId="0" animBg="1"/>
      <p:bldP spid="6" grpId="0" animBg="1"/>
      <p:bldP spid="7" grpId="0" uiExpand="1" build="p" animBg="1"/>
      <p:bldP spid="8" grpId="0" animBg="1"/>
      <p:bldP spid="9" grpId="0" animBg="1"/>
      <p:bldP spid="10" grpId="0" animBg="1"/>
      <p:bldP spid="11" grpId="0" animBg="1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CB87CB7-63EE-FD44-8DC1-542EF3765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 API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xmlns="" id="{4314C05B-F451-0242-8E90-96B992AEB68E}"/>
              </a:ext>
            </a:extLst>
          </p:cNvPr>
          <p:cNvSpPr/>
          <p:nvPr/>
        </p:nvSpPr>
        <p:spPr>
          <a:xfrm>
            <a:off x="3807233" y="1880363"/>
            <a:ext cx="990600" cy="2979737"/>
          </a:xfrm>
          <a:prstGeom prst="ellipse">
            <a:avLst/>
          </a:prstGeom>
          <a:pattFill prst="lgGrid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E9248C87-CDB6-E045-AB40-7AE70329A167}"/>
              </a:ext>
            </a:extLst>
          </p:cNvPr>
          <p:cNvSpPr/>
          <p:nvPr/>
        </p:nvSpPr>
        <p:spPr>
          <a:xfrm>
            <a:off x="3969395" y="1511031"/>
            <a:ext cx="6662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Filter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FD038161-4248-C84C-B02A-B75E3827FD9A}"/>
              </a:ext>
            </a:extLst>
          </p:cNvPr>
          <p:cNvSpPr/>
          <p:nvPr/>
        </p:nvSpPr>
        <p:spPr>
          <a:xfrm>
            <a:off x="2886501" y="1435265"/>
            <a:ext cx="6248400" cy="426586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57793B96-BE43-1841-BA4D-A78353322A5C}"/>
              </a:ext>
            </a:extLst>
          </p:cNvPr>
          <p:cNvSpPr txBox="1"/>
          <p:nvPr/>
        </p:nvSpPr>
        <p:spPr>
          <a:xfrm>
            <a:off x="4724400" y="990166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Web Container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xmlns="" id="{AFA1170F-F203-1D44-AF18-5BEBE321EEEF}"/>
              </a:ext>
            </a:extLst>
          </p:cNvPr>
          <p:cNvSpPr/>
          <p:nvPr/>
        </p:nvSpPr>
        <p:spPr>
          <a:xfrm>
            <a:off x="6639597" y="2684431"/>
            <a:ext cx="2286000" cy="13716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Servlet Program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xmlns="" id="{BD7C1E4A-669D-2C41-AA06-39A66C24A7B8}"/>
              </a:ext>
            </a:extLst>
          </p:cNvPr>
          <p:cNvCxnSpPr/>
          <p:nvPr/>
        </p:nvCxnSpPr>
        <p:spPr>
          <a:xfrm>
            <a:off x="2133600" y="3124200"/>
            <a:ext cx="167363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xmlns="" id="{1A04B37A-F63D-8943-912B-12CEF83D72BE}"/>
              </a:ext>
            </a:extLst>
          </p:cNvPr>
          <p:cNvCxnSpPr/>
          <p:nvPr/>
        </p:nvCxnSpPr>
        <p:spPr>
          <a:xfrm>
            <a:off x="4302533" y="3124200"/>
            <a:ext cx="2337064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xmlns="" id="{CCCA1AEF-CF26-394D-BE91-777CD598A6FA}"/>
              </a:ext>
            </a:extLst>
          </p:cNvPr>
          <p:cNvCxnSpPr/>
          <p:nvPr/>
        </p:nvCxnSpPr>
        <p:spPr>
          <a:xfrm flipH="1" flipV="1">
            <a:off x="4797833" y="3581400"/>
            <a:ext cx="1841764" cy="483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xmlns="" id="{2A1ECE0A-5010-4D41-9FD4-B88228D57151}"/>
              </a:ext>
            </a:extLst>
          </p:cNvPr>
          <p:cNvCxnSpPr/>
          <p:nvPr/>
        </p:nvCxnSpPr>
        <p:spPr>
          <a:xfrm flipH="1" flipV="1">
            <a:off x="2133600" y="3563970"/>
            <a:ext cx="2168933" cy="1743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73E6FF4D-C57D-1F4F-BF68-6EC621B3D2B7}"/>
              </a:ext>
            </a:extLst>
          </p:cNvPr>
          <p:cNvSpPr txBox="1"/>
          <p:nvPr/>
        </p:nvSpPr>
        <p:spPr>
          <a:xfrm>
            <a:off x="2883489" y="2707691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request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27E2A148-2CB8-D54C-B4F9-7177A54A0BAB}"/>
              </a:ext>
            </a:extLst>
          </p:cNvPr>
          <p:cNvSpPr txBox="1"/>
          <p:nvPr/>
        </p:nvSpPr>
        <p:spPr>
          <a:xfrm>
            <a:off x="4800600" y="2743200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Filter request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CC6F55F6-6392-F24F-88F1-F688DADEDB33}"/>
              </a:ext>
            </a:extLst>
          </p:cNvPr>
          <p:cNvSpPr txBox="1"/>
          <p:nvPr/>
        </p:nvSpPr>
        <p:spPr>
          <a:xfrm>
            <a:off x="2315418" y="3535019"/>
            <a:ext cx="15707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Filter response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E580D390-99DA-0143-A063-E7832242FC50}"/>
              </a:ext>
            </a:extLst>
          </p:cNvPr>
          <p:cNvSpPr txBox="1"/>
          <p:nvPr/>
        </p:nvSpPr>
        <p:spPr>
          <a:xfrm>
            <a:off x="4997147" y="3518848"/>
            <a:ext cx="1186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response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8621A3FC-E63C-1E43-8C9A-D88F45ACDE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450" y="2640678"/>
            <a:ext cx="1352550" cy="135255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3CA40C36-3CD7-7C45-BAF0-B3674BA3287B}"/>
              </a:ext>
            </a:extLst>
          </p:cNvPr>
          <p:cNvSpPr txBox="1"/>
          <p:nvPr/>
        </p:nvSpPr>
        <p:spPr>
          <a:xfrm>
            <a:off x="495108" y="4050268"/>
            <a:ext cx="1330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WebClient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240930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 animBg="1"/>
      <p:bldP spid="7" grpId="0"/>
      <p:bldP spid="8" grpId="0" animBg="1"/>
      <p:bldP spid="13" grpId="0"/>
      <p:bldP spid="14" grpId="0"/>
      <p:bldP spid="15" grpId="0"/>
      <p:bldP spid="16" grpId="0"/>
      <p:bldP spid="18" grpId="0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7E56DDA-8278-3B40-8B49-A03DA70E5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412A548-1F7E-B049-9D32-D828F84F4F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Filter is used for </a:t>
            </a:r>
            <a:r>
              <a:rPr lang="en-US" dirty="0">
                <a:solidFill>
                  <a:schemeClr val="accent6"/>
                </a:solidFill>
              </a:rPr>
              <a:t>pre-processing</a:t>
            </a:r>
            <a:r>
              <a:rPr lang="en-US" dirty="0"/>
              <a:t> of requests and </a:t>
            </a:r>
            <a:r>
              <a:rPr lang="en-US" dirty="0">
                <a:solidFill>
                  <a:schemeClr val="accent6"/>
                </a:solidFill>
              </a:rPr>
              <a:t>post-processing</a:t>
            </a:r>
            <a:r>
              <a:rPr lang="en-US" dirty="0"/>
              <a:t> of responses.</a:t>
            </a:r>
          </a:p>
          <a:p>
            <a:r>
              <a:rPr lang="en-US" dirty="0"/>
              <a:t>Filters are configured in the </a:t>
            </a:r>
            <a:r>
              <a:rPr lang="en-US" dirty="0">
                <a:solidFill>
                  <a:schemeClr val="accent6"/>
                </a:solidFill>
              </a:rPr>
              <a:t>deployment descriptor </a:t>
            </a:r>
            <a:r>
              <a:rPr lang="en-US" dirty="0"/>
              <a:t>of a web application.</a:t>
            </a:r>
          </a:p>
          <a:p>
            <a:r>
              <a:rPr lang="en-US" dirty="0"/>
              <a:t>Usage of Filter</a:t>
            </a:r>
          </a:p>
          <a:p>
            <a:pPr lvl="1"/>
            <a:r>
              <a:rPr lang="en-US" dirty="0"/>
              <a:t>Recording all incoming requests</a:t>
            </a:r>
          </a:p>
          <a:p>
            <a:pPr lvl="1"/>
            <a:r>
              <a:rPr lang="en-US" dirty="0"/>
              <a:t>Logs the IP addresses of the computers from which the requests originate</a:t>
            </a:r>
          </a:p>
          <a:p>
            <a:pPr lvl="1"/>
            <a:r>
              <a:rPr lang="en-US" dirty="0"/>
              <a:t>Conversion</a:t>
            </a:r>
          </a:p>
          <a:p>
            <a:pPr lvl="1"/>
            <a:r>
              <a:rPr lang="en-US" dirty="0"/>
              <a:t>Data compression</a:t>
            </a:r>
          </a:p>
          <a:p>
            <a:pPr lvl="1"/>
            <a:r>
              <a:rPr lang="en-US" dirty="0"/>
              <a:t>Encryption and Decryption</a:t>
            </a:r>
          </a:p>
          <a:p>
            <a:pPr lvl="1"/>
            <a:r>
              <a:rPr lang="en-US" dirty="0"/>
              <a:t>Input validation etc.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380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BD57A81-08DE-DB45-AECA-8636B86082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 API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228A2B6-5922-FA4A-A1DE-ED01241188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javax.servlet</a:t>
            </a:r>
            <a:r>
              <a:rPr lang="en-US" dirty="0"/>
              <a:t> package contains the three interfaces of Filter API.</a:t>
            </a:r>
          </a:p>
          <a:p>
            <a:pPr lvl="1"/>
            <a:r>
              <a:rPr lang="en-US" dirty="0"/>
              <a:t>Filter</a:t>
            </a:r>
          </a:p>
          <a:p>
            <a:pPr lvl="1"/>
            <a:r>
              <a:rPr lang="en-US" dirty="0" err="1"/>
              <a:t>FilterChain</a:t>
            </a:r>
            <a:endParaRPr lang="en-US" dirty="0"/>
          </a:p>
          <a:p>
            <a:pPr lvl="1"/>
            <a:r>
              <a:rPr lang="en-US" dirty="0" err="1"/>
              <a:t>FilterConfig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4016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F40949F-7176-6446-82B7-2C6DB3543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 Interface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85CBB7F-4C5C-D546-AE0F-C8A2D093A8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creating any filter, you must implement the </a:t>
            </a:r>
            <a:r>
              <a:rPr lang="en-US" dirty="0">
                <a:solidFill>
                  <a:schemeClr val="accent6"/>
                </a:solidFill>
              </a:rPr>
              <a:t>Filter</a:t>
            </a:r>
            <a:r>
              <a:rPr lang="en-US" dirty="0"/>
              <a:t> interface. </a:t>
            </a:r>
          </a:p>
          <a:p>
            <a:r>
              <a:rPr lang="en-US" dirty="0"/>
              <a:t>Filter interface provides the life cycle methods for a filter.</a:t>
            </a:r>
          </a:p>
          <a:p>
            <a:r>
              <a:rPr lang="en-US" dirty="0">
                <a:solidFill>
                  <a:schemeClr val="accent6"/>
                </a:solidFill>
              </a:rPr>
              <a:t>Method</a:t>
            </a:r>
          </a:p>
          <a:p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xmlns="" id="{B68C5FF9-17AE-1B44-AC06-E283027632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5174505"/>
              </p:ext>
            </p:extLst>
          </p:nvPr>
        </p:nvGraphicFramePr>
        <p:xfrm>
          <a:off x="494370" y="2313878"/>
          <a:ext cx="11303620" cy="36957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440141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90221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just" fontAlgn="t"/>
                      <a:r>
                        <a:rPr lang="en-US" dirty="0">
                          <a:effectLst/>
                        </a:rPr>
                        <a:t>void </a:t>
                      </a:r>
                      <a:r>
                        <a:rPr lang="en-US" b="1" dirty="0" err="1">
                          <a:solidFill>
                            <a:schemeClr val="tx1"/>
                          </a:solidFill>
                          <a:effectLst/>
                        </a:rPr>
                        <a:t>init</a:t>
                      </a:r>
                      <a:r>
                        <a:rPr lang="en-US" dirty="0">
                          <a:effectLst/>
                        </a:rPr>
                        <a:t>(</a:t>
                      </a:r>
                      <a:r>
                        <a:rPr lang="en-US" dirty="0" err="1">
                          <a:effectLst/>
                        </a:rPr>
                        <a:t>FilterConfig</a:t>
                      </a:r>
                      <a:r>
                        <a:rPr lang="en-US" dirty="0">
                          <a:effectLst/>
                        </a:rPr>
                        <a:t> </a:t>
                      </a:r>
                      <a:r>
                        <a:rPr lang="en-US" dirty="0" err="1">
                          <a:effectLst/>
                        </a:rPr>
                        <a:t>config</a:t>
                      </a:r>
                      <a:r>
                        <a:rPr lang="en-US" dirty="0">
                          <a:effectLst/>
                        </a:rPr>
                        <a:t>)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47625" marR="47625" marT="47625" marB="47625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US" dirty="0" err="1">
                          <a:effectLst/>
                        </a:rPr>
                        <a:t>init</a:t>
                      </a:r>
                      <a:r>
                        <a:rPr lang="en-US" dirty="0">
                          <a:effectLst/>
                        </a:rPr>
                        <a:t>() method is invoked only once. It is used to initialize the filter.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47625" marR="47625" marT="47625" marB="47625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xmlns="" id="{6CD9D869-65BB-1E40-9F52-A958C37A31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398368"/>
              </p:ext>
            </p:extLst>
          </p:nvPr>
        </p:nvGraphicFramePr>
        <p:xfrm>
          <a:off x="494370" y="3875978"/>
          <a:ext cx="11303620" cy="36957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440141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90221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just" fontAlgn="t"/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destroy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</a:p>
                  </a:txBody>
                  <a:tcPr marL="47625" marR="47625" marT="47625" marB="47625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This is invoked only once when filter is taken out of the service.</a:t>
                      </a:r>
                    </a:p>
                  </a:txBody>
                  <a:tcPr marL="47625" marR="47625" marT="47625" marB="47625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xmlns="" id="{479C9DA4-F54A-7243-95E9-F0927FB9F7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4301708"/>
              </p:ext>
            </p:extLst>
          </p:nvPr>
        </p:nvGraphicFramePr>
        <p:xfrm>
          <a:off x="494370" y="2683448"/>
          <a:ext cx="11303620" cy="119253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440141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90221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sz="1800" b="1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doFilter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  <a:p>
                      <a:pPr algn="l" fontAlgn="t"/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HttpServletRequest</a:t>
                      </a:r>
                      <a:r>
                        <a:rPr lang="en-US" sz="1800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req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uest, </a:t>
                      </a:r>
                      <a:r>
                        <a:rPr 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HttpServletResponse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response, </a:t>
                      </a:r>
                      <a:r>
                        <a:rPr 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FilterChain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chain)</a:t>
                      </a:r>
                    </a:p>
                  </a:txBody>
                  <a:tcPr marL="47625" marR="47625" marT="47625" marB="47625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doFilter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method is invoked every time when user request to any resource, to which the filter is </a:t>
                      </a:r>
                      <a:r>
                        <a:rPr 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mapped.It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is used to perform filtering tasks.</a:t>
                      </a:r>
                    </a:p>
                  </a:txBody>
                  <a:tcPr marL="47625" marR="47625" marT="47625" marB="47625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05097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6070FBA-8EA8-E843-B46D-1D7774A55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Servlet Life Cycle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04BC4EC1-A49D-AB43-89D6-CCBD9DA4A712}"/>
              </a:ext>
            </a:extLst>
          </p:cNvPr>
          <p:cNvSpPr/>
          <p:nvPr/>
        </p:nvSpPr>
        <p:spPr>
          <a:xfrm>
            <a:off x="4590586" y="2170770"/>
            <a:ext cx="2514600" cy="1143000"/>
          </a:xfrm>
          <a:prstGeom prst="rect">
            <a:avLst/>
          </a:prstGeom>
          <a:solidFill>
            <a:schemeClr val="accent1">
              <a:lumMod val="20000"/>
              <a:lumOff val="80000"/>
              <a:alpha val="4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2"/>
                </a:solidFill>
              </a:rPr>
              <a:t>Servlet</a:t>
            </a:r>
          </a:p>
          <a:p>
            <a:pPr algn="ctr"/>
            <a:r>
              <a:rPr lang="en-US" sz="2400" dirty="0">
                <a:solidFill>
                  <a:schemeClr val="tx2"/>
                </a:solidFill>
              </a:rPr>
              <a:t>In Service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xmlns="" id="{A38A2F3A-4DEF-854B-B15D-DB07F56384F4}"/>
              </a:ext>
            </a:extLst>
          </p:cNvPr>
          <p:cNvCxnSpPr/>
          <p:nvPr/>
        </p:nvCxnSpPr>
        <p:spPr>
          <a:xfrm>
            <a:off x="2533186" y="2704170"/>
            <a:ext cx="2057400" cy="0"/>
          </a:xfrm>
          <a:prstGeom prst="straightConnector1">
            <a:avLst/>
          </a:prstGeom>
          <a:ln w="412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xmlns="" id="{8A60E2C0-3321-5F41-BD2E-F5D8F45D91BC}"/>
              </a:ext>
            </a:extLst>
          </p:cNvPr>
          <p:cNvCxnSpPr/>
          <p:nvPr/>
        </p:nvCxnSpPr>
        <p:spPr>
          <a:xfrm>
            <a:off x="7105186" y="2704170"/>
            <a:ext cx="2057400" cy="0"/>
          </a:xfrm>
          <a:prstGeom prst="straightConnector1">
            <a:avLst/>
          </a:prstGeom>
          <a:ln w="412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urved Up Arrow 8">
            <a:extLst>
              <a:ext uri="{FF2B5EF4-FFF2-40B4-BE49-F238E27FC236}">
                <a16:creationId xmlns:a16="http://schemas.microsoft.com/office/drawing/2014/main" xmlns="" id="{463C10C3-565A-3140-871F-4746567D1140}"/>
              </a:ext>
            </a:extLst>
          </p:cNvPr>
          <p:cNvSpPr/>
          <p:nvPr/>
        </p:nvSpPr>
        <p:spPr>
          <a:xfrm>
            <a:off x="4971586" y="3313770"/>
            <a:ext cx="1905000" cy="914400"/>
          </a:xfrm>
          <a:prstGeom prst="curvedUpArrow">
            <a:avLst/>
          </a:prstGeom>
          <a:noFill/>
          <a:ln w="12700">
            <a:solidFill>
              <a:srgbClr val="C00000"/>
            </a:solidFill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C286990E-A895-1A44-92C2-2758CC783516}"/>
              </a:ext>
            </a:extLst>
          </p:cNvPr>
          <p:cNvSpPr txBox="1"/>
          <p:nvPr/>
        </p:nvSpPr>
        <p:spPr>
          <a:xfrm>
            <a:off x="2914186" y="2170769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solidFill>
                  <a:srgbClr val="C00000"/>
                </a:solidFill>
              </a:rPr>
              <a:t>init</a:t>
            </a:r>
            <a:r>
              <a:rPr lang="en-US" sz="2400" b="1" dirty="0">
                <a:solidFill>
                  <a:srgbClr val="C00000"/>
                </a:solidFill>
              </a:rPr>
              <a:t>()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8A171043-09EB-3343-812E-61A5DDCE5DB6}"/>
              </a:ext>
            </a:extLst>
          </p:cNvPr>
          <p:cNvSpPr txBox="1"/>
          <p:nvPr/>
        </p:nvSpPr>
        <p:spPr>
          <a:xfrm>
            <a:off x="5211590" y="4225937"/>
            <a:ext cx="127259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service()</a:t>
            </a:r>
          </a:p>
          <a:p>
            <a:endParaRPr lang="en-US" sz="2400" b="1" dirty="0">
              <a:solidFill>
                <a:srgbClr val="C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95085F1B-2506-E441-B7C4-209170677EBC}"/>
              </a:ext>
            </a:extLst>
          </p:cNvPr>
          <p:cNvSpPr txBox="1"/>
          <p:nvPr/>
        </p:nvSpPr>
        <p:spPr>
          <a:xfrm>
            <a:off x="7638586" y="2170769"/>
            <a:ext cx="13394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destroy()</a:t>
            </a:r>
          </a:p>
        </p:txBody>
      </p:sp>
      <p:sp>
        <p:nvSpPr>
          <p:cNvPr id="13" name="Rounded Rectangular Callout 12">
            <a:extLst>
              <a:ext uri="{FF2B5EF4-FFF2-40B4-BE49-F238E27FC236}">
                <a16:creationId xmlns:a16="http://schemas.microsoft.com/office/drawing/2014/main" xmlns="" id="{9B582C13-AECD-A543-9050-76C8F4231D86}"/>
              </a:ext>
            </a:extLst>
          </p:cNvPr>
          <p:cNvSpPr/>
          <p:nvPr/>
        </p:nvSpPr>
        <p:spPr>
          <a:xfrm>
            <a:off x="1973090" y="3441054"/>
            <a:ext cx="2846096" cy="1615879"/>
          </a:xfrm>
          <a:prstGeom prst="wedgeRoundRectCallout">
            <a:avLst>
              <a:gd name="adj1" fmla="val -8641"/>
              <a:gd name="adj2" fmla="val -88437"/>
              <a:gd name="adj3" fmla="val 16667"/>
            </a:avLst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00050" indent="-400050">
              <a:buFont typeface="+mj-lt"/>
              <a:buAutoNum type="romanLcPeriod"/>
            </a:pPr>
            <a:r>
              <a:rPr lang="en-US" dirty="0">
                <a:solidFill>
                  <a:schemeClr val="tx1"/>
                </a:solidFill>
              </a:rPr>
              <a:t>Servlet class is loaded.</a:t>
            </a:r>
          </a:p>
          <a:p>
            <a:pPr marL="400050" indent="-400050">
              <a:buFont typeface="+mj-lt"/>
              <a:buAutoNum type="romanLcPeriod"/>
            </a:pPr>
            <a:r>
              <a:rPr lang="en-US" dirty="0">
                <a:solidFill>
                  <a:schemeClr val="tx1"/>
                </a:solidFill>
              </a:rPr>
              <a:t>Servlet instance is created. </a:t>
            </a:r>
          </a:p>
          <a:p>
            <a:pPr marL="400050" indent="-400050">
              <a:buFont typeface="+mj-lt"/>
              <a:buAutoNum type="romanLcPeriod"/>
            </a:pPr>
            <a:r>
              <a:rPr lang="en-US" dirty="0" err="1">
                <a:solidFill>
                  <a:schemeClr val="tx1"/>
                </a:solidFill>
              </a:rPr>
              <a:t>init</a:t>
            </a:r>
            <a:r>
              <a:rPr lang="en-US" dirty="0">
                <a:solidFill>
                  <a:schemeClr val="tx1"/>
                </a:solidFill>
              </a:rPr>
              <a:t>()  method is invoked.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xmlns="" id="{85C46C24-A82E-3945-A631-F14CED41F8B8}"/>
              </a:ext>
            </a:extLst>
          </p:cNvPr>
          <p:cNvSpPr/>
          <p:nvPr/>
        </p:nvSpPr>
        <p:spPr>
          <a:xfrm>
            <a:off x="1618786" y="951570"/>
            <a:ext cx="8458200" cy="4648200"/>
          </a:xfrm>
          <a:prstGeom prst="roundRect">
            <a:avLst/>
          </a:prstGeom>
          <a:solidFill>
            <a:schemeClr val="accent3">
              <a:lumMod val="60000"/>
              <a:lumOff val="40000"/>
              <a:alpha val="16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3D3E6E7C-0FCD-394E-8BAD-1752F133F406}"/>
              </a:ext>
            </a:extLst>
          </p:cNvPr>
          <p:cNvSpPr txBox="1"/>
          <p:nvPr/>
        </p:nvSpPr>
        <p:spPr>
          <a:xfrm>
            <a:off x="7333786" y="5138105"/>
            <a:ext cx="259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Servlet Container</a:t>
            </a:r>
          </a:p>
        </p:txBody>
      </p:sp>
    </p:spTree>
    <p:extLst>
      <p:ext uri="{BB962C8B-B14F-4D97-AF65-F5344CB8AC3E}">
        <p14:creationId xmlns:p14="http://schemas.microsoft.com/office/powerpoint/2010/main" val="2867467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0" grpId="0"/>
      <p:bldP spid="11" grpId="0"/>
      <p:bldP spid="12" grpId="0"/>
      <p:bldP spid="13" grpId="0" animBg="1"/>
      <p:bldP spid="14" grpId="0" animBg="1"/>
      <p:bldP spid="15" grpId="0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B25FD9C-FF4B-304F-BFB3-8600FBB5A1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 Interface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CA82F961-C297-AA4F-9E6B-B9C0DBC75005}"/>
              </a:ext>
            </a:extLst>
          </p:cNvPr>
          <p:cNvSpPr/>
          <p:nvPr/>
        </p:nvSpPr>
        <p:spPr>
          <a:xfrm>
            <a:off x="679985" y="1185351"/>
            <a:ext cx="11332022" cy="28623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130BB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 void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FilterConfig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 config) </a:t>
            </a:r>
            <a:r>
              <a:rPr lang="en-US" b="1" dirty="0">
                <a:solidFill>
                  <a:srgbClr val="130BB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throws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ServletException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 {…}  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      </a:t>
            </a:r>
          </a:p>
          <a:p>
            <a:r>
              <a:rPr lang="en-US" b="1" dirty="0">
                <a:solidFill>
                  <a:srgbClr val="130BB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 void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doFilter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ServletRequest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 req, 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ServletResponse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 resp, 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FilterChain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 chain)  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			  </a:t>
            </a:r>
            <a:r>
              <a:rPr lang="en-US" b="1" dirty="0">
                <a:solidFill>
                  <a:srgbClr val="130BB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throws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IOException,ServletException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//filter logic…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} 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</a:p>
          <a:p>
            <a:r>
              <a:rPr lang="en-US" b="1" dirty="0">
                <a:solidFill>
                  <a:srgbClr val="130BB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 void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 destroy() {…} 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E06A5E18-F6C1-924A-AA24-6B97991F4654}"/>
              </a:ext>
            </a:extLst>
          </p:cNvPr>
          <p:cNvSpPr/>
          <p:nvPr/>
        </p:nvSpPr>
        <p:spPr>
          <a:xfrm>
            <a:off x="179993" y="1185351"/>
            <a:ext cx="499993" cy="286232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1</a:t>
            </a:r>
          </a:p>
          <a:p>
            <a:pPr algn="r"/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2</a:t>
            </a:r>
          </a:p>
          <a:p>
            <a:pPr algn="r"/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3</a:t>
            </a:r>
          </a:p>
          <a:p>
            <a:pPr algn="r"/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4</a:t>
            </a:r>
          </a:p>
          <a:p>
            <a:pPr algn="r"/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5</a:t>
            </a:r>
          </a:p>
          <a:p>
            <a:pPr algn="r"/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6</a:t>
            </a:r>
          </a:p>
          <a:p>
            <a:pPr algn="r"/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7</a:t>
            </a:r>
          </a:p>
          <a:p>
            <a:pPr algn="r"/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8</a:t>
            </a:r>
          </a:p>
          <a:p>
            <a:pPr algn="r"/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9</a:t>
            </a:r>
          </a:p>
          <a:p>
            <a:pPr algn="r"/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10</a:t>
            </a:r>
          </a:p>
        </p:txBody>
      </p:sp>
      <p:sp>
        <p:nvSpPr>
          <p:cNvPr id="6" name="Rectangle: Top Corners Rounded 6">
            <a:extLst>
              <a:ext uri="{FF2B5EF4-FFF2-40B4-BE49-F238E27FC236}">
                <a16:creationId xmlns:a16="http://schemas.microsoft.com/office/drawing/2014/main" xmlns="" id="{A31CD45D-44F3-F54E-B56B-E2FDA7E0F342}"/>
              </a:ext>
            </a:extLst>
          </p:cNvPr>
          <p:cNvSpPr/>
          <p:nvPr/>
        </p:nvSpPr>
        <p:spPr>
          <a:xfrm>
            <a:off x="179993" y="856167"/>
            <a:ext cx="1726866" cy="329184"/>
          </a:xfrm>
          <a:prstGeom prst="round2Same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IN" sz="1600" dirty="0"/>
              <a:t>Methods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4B44054A-4271-9F4B-AD6C-86977F7379DC}"/>
              </a:ext>
            </a:extLst>
          </p:cNvPr>
          <p:cNvSpPr/>
          <p:nvPr/>
        </p:nvSpPr>
        <p:spPr>
          <a:xfrm>
            <a:off x="9239572" y="1665838"/>
            <a:ext cx="2625325" cy="416303"/>
          </a:xfrm>
          <a:prstGeom prst="rect">
            <a:avLst/>
          </a:prstGeom>
          <a:solidFill>
            <a:srgbClr val="FF0000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495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animBg="1"/>
      <p:bldP spid="5" grpId="0" animBg="1"/>
      <p:bldP spid="6" grpId="0" animBg="1"/>
      <p:bldP spid="7" grpId="0" animBg="1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7886832-10CC-8347-81E0-094BB8B4BF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FilterChain</a:t>
            </a:r>
            <a:r>
              <a:rPr lang="en-US" dirty="0"/>
              <a:t> interface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9C6168E-6D55-E34A-9B7A-E6A547E0CE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object of </a:t>
            </a:r>
            <a:r>
              <a:rPr lang="en-US" dirty="0" err="1">
                <a:solidFill>
                  <a:schemeClr val="accent6"/>
                </a:solidFill>
              </a:rPr>
              <a:t>FilterChain</a:t>
            </a:r>
            <a:r>
              <a:rPr lang="en-US" dirty="0"/>
              <a:t> is responsible to invoke the next filter or resource in the chain.</a:t>
            </a:r>
          </a:p>
          <a:p>
            <a:r>
              <a:rPr lang="en-US" dirty="0"/>
              <a:t>This object is passed in the </a:t>
            </a:r>
            <a:r>
              <a:rPr lang="en-US" dirty="0" err="1"/>
              <a:t>doFilter</a:t>
            </a:r>
            <a:r>
              <a:rPr lang="en-US" dirty="0"/>
              <a:t> method of Filter interface.</a:t>
            </a:r>
          </a:p>
          <a:p>
            <a:r>
              <a:rPr lang="en-US" dirty="0"/>
              <a:t>The </a:t>
            </a:r>
            <a:r>
              <a:rPr lang="en-US" dirty="0" err="1"/>
              <a:t>FilterChain</a:t>
            </a:r>
            <a:r>
              <a:rPr lang="en-US" dirty="0"/>
              <a:t> interface contains only one method:</a:t>
            </a:r>
          </a:p>
          <a:p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xmlns="" id="{36239163-A8FB-F943-B9C8-DAAFBBC658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3961825"/>
              </p:ext>
            </p:extLst>
          </p:nvPr>
        </p:nvGraphicFramePr>
        <p:xfrm>
          <a:off x="515743" y="2273197"/>
          <a:ext cx="11326851" cy="1005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96223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36461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sz="2000" b="1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doFilter</a:t>
                      </a:r>
                      <a:endParaRPr lang="en-US" sz="2000" b="1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sz="20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HttpServletRequest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request, </a:t>
                      </a:r>
                      <a:r>
                        <a:rPr lang="en-US" sz="20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HttpServletResponse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response)</a:t>
                      </a:r>
                      <a:endParaRPr lang="en-US" sz="2000" b="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It passes the control to the next filter or resource.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CF6282A5-451E-1840-8888-78BB5D67200C}"/>
              </a:ext>
            </a:extLst>
          </p:cNvPr>
          <p:cNvSpPr/>
          <p:nvPr/>
        </p:nvSpPr>
        <p:spPr>
          <a:xfrm>
            <a:off x="760186" y="3944034"/>
            <a:ext cx="10876073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FilterChain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chain;</a:t>
            </a:r>
          </a:p>
          <a:p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chain.doFilter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(req, resp);</a:t>
            </a:r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//send request to next resource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3B8D624F-E42A-C04A-8EC6-EB68DC82D825}"/>
              </a:ext>
            </a:extLst>
          </p:cNvPr>
          <p:cNvSpPr/>
          <p:nvPr/>
        </p:nvSpPr>
        <p:spPr>
          <a:xfrm>
            <a:off x="260194" y="3944034"/>
            <a:ext cx="499993" cy="646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1</a:t>
            </a:r>
          </a:p>
          <a:p>
            <a:pPr algn="r"/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2</a:t>
            </a:r>
          </a:p>
        </p:txBody>
      </p:sp>
      <p:sp>
        <p:nvSpPr>
          <p:cNvPr id="7" name="Rectangle: Top Corners Rounded 6">
            <a:extLst>
              <a:ext uri="{FF2B5EF4-FFF2-40B4-BE49-F238E27FC236}">
                <a16:creationId xmlns:a16="http://schemas.microsoft.com/office/drawing/2014/main" xmlns="" id="{46550157-120A-9D48-B14E-CEA79FB575A7}"/>
              </a:ext>
            </a:extLst>
          </p:cNvPr>
          <p:cNvSpPr/>
          <p:nvPr/>
        </p:nvSpPr>
        <p:spPr>
          <a:xfrm>
            <a:off x="260193" y="3614850"/>
            <a:ext cx="1546306" cy="329184"/>
          </a:xfrm>
          <a:prstGeom prst="round2Same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1600" dirty="0"/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1111251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animBg="1"/>
      <p:bldP spid="6" grpId="0" animBg="1"/>
      <p:bldP spid="7" grpId="0" animBg="1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A3BF5C8-6698-3E42-8742-6E0DD31F9D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 Example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xmlns="" id="{2E493A32-5299-5247-B0A5-EEDC326912C5}"/>
              </a:ext>
            </a:extLst>
          </p:cNvPr>
          <p:cNvSpPr/>
          <p:nvPr/>
        </p:nvSpPr>
        <p:spPr>
          <a:xfrm>
            <a:off x="3807233" y="1880363"/>
            <a:ext cx="990600" cy="2979737"/>
          </a:xfrm>
          <a:prstGeom prst="ellipse">
            <a:avLst/>
          </a:prstGeom>
          <a:pattFill prst="lgGrid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8D43B3D0-8289-6243-BADD-08292480F085}"/>
              </a:ext>
            </a:extLst>
          </p:cNvPr>
          <p:cNvSpPr/>
          <p:nvPr/>
        </p:nvSpPr>
        <p:spPr>
          <a:xfrm>
            <a:off x="3695700" y="1511031"/>
            <a:ext cx="12136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Filter1.java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BB89674C-AC6B-7842-8A89-315B82515D6B}"/>
              </a:ext>
            </a:extLst>
          </p:cNvPr>
          <p:cNvSpPr/>
          <p:nvPr/>
        </p:nvSpPr>
        <p:spPr>
          <a:xfrm>
            <a:off x="2886501" y="1435265"/>
            <a:ext cx="6248400" cy="426586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027D70DB-5CDD-7C4A-A3D8-51D19530FCCC}"/>
              </a:ext>
            </a:extLst>
          </p:cNvPr>
          <p:cNvSpPr txBox="1"/>
          <p:nvPr/>
        </p:nvSpPr>
        <p:spPr>
          <a:xfrm>
            <a:off x="4724400" y="990166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Web Container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xmlns="" id="{5FFDA634-DF0D-D440-9944-3AEC95AE6D2E}"/>
              </a:ext>
            </a:extLst>
          </p:cNvPr>
          <p:cNvSpPr/>
          <p:nvPr/>
        </p:nvSpPr>
        <p:spPr>
          <a:xfrm>
            <a:off x="6639597" y="2684431"/>
            <a:ext cx="2286000" cy="13716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Servlet Program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F5F7AB24-E74F-6F49-A406-B68EBC6B3660}"/>
              </a:ext>
            </a:extLst>
          </p:cNvPr>
          <p:cNvSpPr txBox="1"/>
          <p:nvPr/>
        </p:nvSpPr>
        <p:spPr>
          <a:xfrm>
            <a:off x="6639597" y="2220634"/>
            <a:ext cx="2097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FilteredServlet.java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xmlns="" id="{D626CEC3-1125-6349-AA82-6FC94CAA40BD}"/>
              </a:ext>
            </a:extLst>
          </p:cNvPr>
          <p:cNvCxnSpPr/>
          <p:nvPr/>
        </p:nvCxnSpPr>
        <p:spPr>
          <a:xfrm>
            <a:off x="2133600" y="3124200"/>
            <a:ext cx="167363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xmlns="" id="{99334D93-4B75-9C43-963E-CE01316A9925}"/>
              </a:ext>
            </a:extLst>
          </p:cNvPr>
          <p:cNvCxnSpPr/>
          <p:nvPr/>
        </p:nvCxnSpPr>
        <p:spPr>
          <a:xfrm>
            <a:off x="4302533" y="3124200"/>
            <a:ext cx="2337064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xmlns="" id="{74BAD8AF-69F3-0848-B888-CE5F84C3F7A3}"/>
              </a:ext>
            </a:extLst>
          </p:cNvPr>
          <p:cNvCxnSpPr/>
          <p:nvPr/>
        </p:nvCxnSpPr>
        <p:spPr>
          <a:xfrm flipH="1" flipV="1">
            <a:off x="4797833" y="3581400"/>
            <a:ext cx="1841764" cy="483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xmlns="" id="{02659065-FD1C-374F-88E6-A372BA7BA622}"/>
              </a:ext>
            </a:extLst>
          </p:cNvPr>
          <p:cNvCxnSpPr/>
          <p:nvPr/>
        </p:nvCxnSpPr>
        <p:spPr>
          <a:xfrm flipH="1" flipV="1">
            <a:off x="2133600" y="3563970"/>
            <a:ext cx="2168933" cy="1743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D2A2BED1-81DE-7F4B-AE31-2DE4546F7B0E}"/>
              </a:ext>
            </a:extLst>
          </p:cNvPr>
          <p:cNvSpPr txBox="1"/>
          <p:nvPr/>
        </p:nvSpPr>
        <p:spPr>
          <a:xfrm>
            <a:off x="2883489" y="2707691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request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2819C88E-E732-7344-950C-0136255D41E5}"/>
              </a:ext>
            </a:extLst>
          </p:cNvPr>
          <p:cNvSpPr txBox="1"/>
          <p:nvPr/>
        </p:nvSpPr>
        <p:spPr>
          <a:xfrm>
            <a:off x="4800600" y="2743200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Filter request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ACB08A48-2348-9445-AD9A-95C990135053}"/>
              </a:ext>
            </a:extLst>
          </p:cNvPr>
          <p:cNvSpPr txBox="1"/>
          <p:nvPr/>
        </p:nvSpPr>
        <p:spPr>
          <a:xfrm>
            <a:off x="2315418" y="3535019"/>
            <a:ext cx="15707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Filter response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B9B7D027-A5DC-A949-8B55-2F1162CE4E5A}"/>
              </a:ext>
            </a:extLst>
          </p:cNvPr>
          <p:cNvSpPr txBox="1"/>
          <p:nvPr/>
        </p:nvSpPr>
        <p:spPr>
          <a:xfrm>
            <a:off x="4997147" y="3518848"/>
            <a:ext cx="1186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response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xmlns="" id="{90D93B18-C5A1-A543-A5D5-A16C343402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450" y="2640678"/>
            <a:ext cx="1352550" cy="135255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7BC00080-3B0B-E543-98A9-0D79C81472BD}"/>
              </a:ext>
            </a:extLst>
          </p:cNvPr>
          <p:cNvSpPr txBox="1"/>
          <p:nvPr/>
        </p:nvSpPr>
        <p:spPr>
          <a:xfrm>
            <a:off x="495108" y="4050268"/>
            <a:ext cx="1330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WebClient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524221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 animBg="1"/>
      <p:bldP spid="7" grpId="0"/>
      <p:bldP spid="8" grpId="0" animBg="1"/>
      <p:bldP spid="9" grpId="0"/>
      <p:bldP spid="14" grpId="0"/>
      <p:bldP spid="15" grpId="0"/>
      <p:bldP spid="16" grpId="0"/>
      <p:bldP spid="17" grpId="0"/>
      <p:bldP spid="19" grpId="0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BC7B3D4-EC9F-FD48-AB66-1B751E172F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 Example: </a:t>
            </a:r>
            <a:r>
              <a:rPr lang="en-US" dirty="0" err="1"/>
              <a:t>index.html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BC472C43-8370-994D-A98B-573896D5B322}"/>
              </a:ext>
            </a:extLst>
          </p:cNvPr>
          <p:cNvSpPr/>
          <p:nvPr/>
        </p:nvSpPr>
        <p:spPr>
          <a:xfrm>
            <a:off x="679986" y="1185351"/>
            <a:ext cx="8207538" cy="2031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130BB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&lt;html&gt;</a:t>
            </a:r>
          </a:p>
          <a:p>
            <a:r>
              <a:rPr lang="en-US" sz="1400" b="1" dirty="0">
                <a:solidFill>
                  <a:srgbClr val="130BB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&lt;head&gt;</a:t>
            </a:r>
          </a:p>
          <a:p>
            <a:r>
              <a:rPr lang="en-US" sz="1400" b="1" dirty="0">
                <a:solidFill>
                  <a:srgbClr val="130BB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&lt;title&gt;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Filter</a:t>
            </a:r>
            <a:r>
              <a:rPr lang="en-US" sz="1400" b="1" dirty="0">
                <a:solidFill>
                  <a:srgbClr val="130BB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&lt;/title&gt;</a:t>
            </a:r>
          </a:p>
          <a:p>
            <a:r>
              <a:rPr lang="en-US" sz="1400" b="1" dirty="0">
                <a:solidFill>
                  <a:srgbClr val="130BB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&lt;/head&gt;</a:t>
            </a:r>
          </a:p>
          <a:p>
            <a:r>
              <a:rPr lang="en-US" sz="1400" b="1" dirty="0">
                <a:solidFill>
                  <a:srgbClr val="130BB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&lt;body&gt;</a:t>
            </a:r>
          </a:p>
          <a:p>
            <a:r>
              <a:rPr lang="en-US" sz="1400" b="1" dirty="0">
                <a:solidFill>
                  <a:srgbClr val="130BB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&lt;a </a:t>
            </a:r>
            <a:r>
              <a:rPr lang="en-US" sz="14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href</a:t>
            </a:r>
            <a:r>
              <a:rPr lang="en-US" sz="1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4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400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FilteredServlet</a:t>
            </a:r>
            <a:r>
              <a:rPr lang="en-US" sz="14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400" b="1" dirty="0">
                <a:solidFill>
                  <a:srgbClr val="130BB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click here</a:t>
            </a:r>
            <a:r>
              <a:rPr lang="en-US" sz="1400" b="1" dirty="0">
                <a:solidFill>
                  <a:srgbClr val="130BB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&lt;/a&gt; </a:t>
            </a:r>
          </a:p>
          <a:p>
            <a:r>
              <a:rPr lang="en-US" sz="1400" b="1" dirty="0">
                <a:solidFill>
                  <a:srgbClr val="130BB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&lt;/body&gt;</a:t>
            </a:r>
          </a:p>
          <a:p>
            <a:r>
              <a:rPr lang="en-US" sz="1400" b="1" dirty="0">
                <a:solidFill>
                  <a:srgbClr val="130BB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&lt;/html&gt;</a:t>
            </a:r>
          </a:p>
          <a:p>
            <a:endParaRPr lang="en-US" sz="1400" b="1" dirty="0">
              <a:solidFill>
                <a:srgbClr val="130BB5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5AD3CECA-B3EA-B04F-8E14-86A1D94D2C96}"/>
              </a:ext>
            </a:extLst>
          </p:cNvPr>
          <p:cNvSpPr/>
          <p:nvPr/>
        </p:nvSpPr>
        <p:spPr>
          <a:xfrm>
            <a:off x="179993" y="1185351"/>
            <a:ext cx="499993" cy="203132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1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2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3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4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5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6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7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8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9</a:t>
            </a:r>
          </a:p>
        </p:txBody>
      </p:sp>
      <p:sp>
        <p:nvSpPr>
          <p:cNvPr id="6" name="Rectangle: Top Corners Rounded 6">
            <a:extLst>
              <a:ext uri="{FF2B5EF4-FFF2-40B4-BE49-F238E27FC236}">
                <a16:creationId xmlns:a16="http://schemas.microsoft.com/office/drawing/2014/main" xmlns="" id="{311950C3-F2B3-9E4A-B4EF-DE47D0BC8713}"/>
              </a:ext>
            </a:extLst>
          </p:cNvPr>
          <p:cNvSpPr/>
          <p:nvPr/>
        </p:nvSpPr>
        <p:spPr>
          <a:xfrm>
            <a:off x="179993" y="856167"/>
            <a:ext cx="1726866" cy="329184"/>
          </a:xfrm>
          <a:prstGeom prst="round2Same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IN" sz="1600" dirty="0" err="1"/>
              <a:t>index.html</a:t>
            </a:r>
            <a:endParaRPr lang="en-US" sz="1600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D94FBE3B-02A6-8F45-9D2A-6982D65CF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434" y="3545860"/>
            <a:ext cx="6362700" cy="173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047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animBg="1"/>
      <p:bldP spid="5" grpId="0" animBg="1"/>
      <p:bldP spid="6" grpId="0" animBg="1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2074E0B-F680-A147-A4F8-716D62CCFA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 Example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CFBDE800-E249-EF41-8456-2E65C03128A9}"/>
              </a:ext>
            </a:extLst>
          </p:cNvPr>
          <p:cNvSpPr/>
          <p:nvPr/>
        </p:nvSpPr>
        <p:spPr>
          <a:xfrm>
            <a:off x="679985" y="1185351"/>
            <a:ext cx="11051097" cy="39703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130BB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&lt;web-app&gt;</a:t>
            </a:r>
          </a:p>
          <a:p>
            <a:r>
              <a:rPr lang="en-US" sz="1400" b="1" dirty="0">
                <a:solidFill>
                  <a:srgbClr val="130BB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&lt;servlet&gt;</a:t>
            </a:r>
          </a:p>
          <a:p>
            <a:r>
              <a:rPr lang="en-US" sz="1400" b="1" dirty="0">
                <a:solidFill>
                  <a:srgbClr val="130BB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&lt;servlet-name&gt;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FilteredServlet</a:t>
            </a:r>
            <a:r>
              <a:rPr lang="en-US" sz="1400" b="1" dirty="0">
                <a:solidFill>
                  <a:srgbClr val="130BB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&lt;/servlet-name&gt;</a:t>
            </a:r>
          </a:p>
          <a:p>
            <a:r>
              <a:rPr lang="en-US" sz="1400" b="1" dirty="0">
                <a:solidFill>
                  <a:srgbClr val="130BB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&lt;servlet-class&gt;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FilteredServlet</a:t>
            </a:r>
            <a:r>
              <a:rPr lang="en-US" sz="1400" b="1" dirty="0">
                <a:solidFill>
                  <a:srgbClr val="130BB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&lt;/servlet-class&gt;</a:t>
            </a:r>
          </a:p>
          <a:p>
            <a:r>
              <a:rPr lang="en-US" sz="1400" b="1" dirty="0">
                <a:solidFill>
                  <a:srgbClr val="130BB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&lt;/servlet&gt;</a:t>
            </a:r>
          </a:p>
          <a:p>
            <a:r>
              <a:rPr lang="en-US" sz="1400" b="1" dirty="0">
                <a:solidFill>
                  <a:srgbClr val="130BB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&lt;servlet-mapping&gt;</a:t>
            </a:r>
          </a:p>
          <a:p>
            <a:r>
              <a:rPr lang="en-US" sz="1400" b="1" dirty="0">
                <a:solidFill>
                  <a:srgbClr val="130BB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&lt;servlet-name&gt;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FilteredServlet</a:t>
            </a:r>
            <a:r>
              <a:rPr lang="en-US" sz="1400" b="1" dirty="0">
                <a:solidFill>
                  <a:srgbClr val="130BB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&lt;/servlet-name&gt;</a:t>
            </a:r>
          </a:p>
          <a:p>
            <a:r>
              <a:rPr lang="en-US" sz="1400" b="1" dirty="0">
                <a:solidFill>
                  <a:srgbClr val="130BB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&lt;</a:t>
            </a:r>
            <a:r>
              <a:rPr lang="en-US" sz="1400" b="1" dirty="0" err="1">
                <a:solidFill>
                  <a:srgbClr val="130BB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url</a:t>
            </a:r>
            <a:r>
              <a:rPr lang="en-US" sz="1400" b="1" dirty="0">
                <a:solidFill>
                  <a:srgbClr val="130BB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-pattern&gt;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FilteredServlet</a:t>
            </a:r>
            <a:r>
              <a:rPr lang="en-US" sz="1400" b="1" dirty="0">
                <a:solidFill>
                  <a:srgbClr val="130BB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US" sz="1400" b="1" dirty="0" err="1">
                <a:solidFill>
                  <a:srgbClr val="130BB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url</a:t>
            </a:r>
            <a:r>
              <a:rPr lang="en-US" sz="1400" b="1" dirty="0">
                <a:solidFill>
                  <a:srgbClr val="130BB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-pattern&gt;</a:t>
            </a:r>
          </a:p>
          <a:p>
            <a:r>
              <a:rPr lang="en-US" sz="1400" b="1" dirty="0">
                <a:solidFill>
                  <a:srgbClr val="130BB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&lt;/servlet-mapping&gt;</a:t>
            </a:r>
          </a:p>
          <a:p>
            <a:endParaRPr lang="en-US" sz="1400" b="1" dirty="0">
              <a:solidFill>
                <a:srgbClr val="130BB5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solidFill>
                  <a:srgbClr val="130BB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&lt;filter&gt;</a:t>
            </a:r>
          </a:p>
          <a:p>
            <a:r>
              <a:rPr lang="en-US" sz="1400" b="1" dirty="0">
                <a:solidFill>
                  <a:srgbClr val="130BB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&lt;filter-name&gt;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f1</a:t>
            </a:r>
            <a:r>
              <a:rPr lang="en-US" sz="1400" b="1" dirty="0">
                <a:solidFill>
                  <a:srgbClr val="130BB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&lt;/filter-name&gt;</a:t>
            </a:r>
          </a:p>
          <a:p>
            <a:r>
              <a:rPr lang="en-US" sz="1400" b="1" dirty="0">
                <a:solidFill>
                  <a:srgbClr val="130BB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&lt;filter-class&gt;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Filter1</a:t>
            </a:r>
            <a:r>
              <a:rPr lang="en-US" sz="1400" b="1" dirty="0">
                <a:solidFill>
                  <a:srgbClr val="130BB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&lt;/filter-class&gt;     </a:t>
            </a:r>
          </a:p>
          <a:p>
            <a:r>
              <a:rPr lang="en-US" sz="1400" b="1" dirty="0">
                <a:solidFill>
                  <a:srgbClr val="130BB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&lt;/filter&gt;</a:t>
            </a:r>
          </a:p>
          <a:p>
            <a:r>
              <a:rPr lang="en-US" sz="1400" b="1" dirty="0">
                <a:solidFill>
                  <a:srgbClr val="130BB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&lt;filter-mapping&gt;</a:t>
            </a:r>
          </a:p>
          <a:p>
            <a:r>
              <a:rPr lang="en-US" sz="1400" b="1" dirty="0">
                <a:solidFill>
                  <a:srgbClr val="130BB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&lt;filter-name&gt;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f1</a:t>
            </a:r>
            <a:r>
              <a:rPr lang="en-US" sz="1400" b="1" dirty="0">
                <a:solidFill>
                  <a:srgbClr val="130BB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&lt;/filter-name&gt;</a:t>
            </a:r>
          </a:p>
          <a:p>
            <a:r>
              <a:rPr lang="en-US" sz="1400" b="1" dirty="0">
                <a:solidFill>
                  <a:srgbClr val="130BB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&lt;</a:t>
            </a:r>
            <a:r>
              <a:rPr lang="en-US" sz="1400" b="1" dirty="0" err="1">
                <a:solidFill>
                  <a:srgbClr val="130BB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url</a:t>
            </a:r>
            <a:r>
              <a:rPr lang="en-US" sz="1400" b="1" dirty="0">
                <a:solidFill>
                  <a:srgbClr val="130BB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-pattern&gt;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FilteredServlet</a:t>
            </a:r>
            <a:r>
              <a:rPr lang="en-US" sz="1400" b="1" dirty="0">
                <a:solidFill>
                  <a:srgbClr val="130BB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US" sz="1400" b="1" dirty="0" err="1">
                <a:solidFill>
                  <a:srgbClr val="130BB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url</a:t>
            </a:r>
            <a:r>
              <a:rPr lang="en-US" sz="1400" b="1" dirty="0">
                <a:solidFill>
                  <a:srgbClr val="130BB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-pattern&gt;</a:t>
            </a:r>
          </a:p>
          <a:p>
            <a:r>
              <a:rPr lang="en-US" sz="1400" b="1" dirty="0">
                <a:solidFill>
                  <a:srgbClr val="130BB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&lt;/filter-mapping&gt;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9EBFA88A-1F8C-224F-B6C8-A6C2B2E6D495}"/>
              </a:ext>
            </a:extLst>
          </p:cNvPr>
          <p:cNvSpPr/>
          <p:nvPr/>
        </p:nvSpPr>
        <p:spPr>
          <a:xfrm>
            <a:off x="179993" y="1185351"/>
            <a:ext cx="499993" cy="397031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1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2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3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4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5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6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7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8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9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10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11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12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13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14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15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16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17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18</a:t>
            </a:r>
          </a:p>
        </p:txBody>
      </p:sp>
      <p:sp>
        <p:nvSpPr>
          <p:cNvPr id="6" name="Rectangle: Top Corners Rounded 6">
            <a:extLst>
              <a:ext uri="{FF2B5EF4-FFF2-40B4-BE49-F238E27FC236}">
                <a16:creationId xmlns:a16="http://schemas.microsoft.com/office/drawing/2014/main" xmlns="" id="{F35DC621-A34E-8749-81E3-F9E105E4280C}"/>
              </a:ext>
            </a:extLst>
          </p:cNvPr>
          <p:cNvSpPr/>
          <p:nvPr/>
        </p:nvSpPr>
        <p:spPr>
          <a:xfrm>
            <a:off x="179993" y="856167"/>
            <a:ext cx="1726866" cy="329184"/>
          </a:xfrm>
          <a:prstGeom prst="round2Same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IN" sz="1600" dirty="0" err="1"/>
              <a:t>Web.xml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1B7C39A0-3F5F-3046-9FA0-A058CBD27ED9}"/>
              </a:ext>
            </a:extLst>
          </p:cNvPr>
          <p:cNvSpPr/>
          <p:nvPr/>
        </p:nvSpPr>
        <p:spPr>
          <a:xfrm>
            <a:off x="679984" y="3369438"/>
            <a:ext cx="6178016" cy="1786231"/>
          </a:xfrm>
          <a:prstGeom prst="rect">
            <a:avLst/>
          </a:prstGeom>
          <a:solidFill>
            <a:srgbClr val="FF0000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144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animBg="1"/>
      <p:bldP spid="5" grpId="0" animBg="1"/>
      <p:bldP spid="6" grpId="0" animBg="1"/>
      <p:bldP spid="7" grpId="0" animBg="1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A0BC396-7173-B847-9521-2D9EB6A165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 Example: Filter1.java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9074BAAE-97EA-144F-A19D-CBFDB71623EF}"/>
              </a:ext>
            </a:extLst>
          </p:cNvPr>
          <p:cNvSpPr/>
          <p:nvPr/>
        </p:nvSpPr>
        <p:spPr>
          <a:xfrm>
            <a:off x="679985" y="1185351"/>
            <a:ext cx="11332021" cy="310854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130BB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class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Filter1 </a:t>
            </a:r>
            <a:r>
              <a:rPr lang="en-US" sz="1400" b="1" dirty="0">
                <a:solidFill>
                  <a:srgbClr val="130BB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implements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Filter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lvl="1"/>
            <a:r>
              <a:rPr lang="en-US" sz="1400" b="1" dirty="0">
                <a:solidFill>
                  <a:srgbClr val="130BB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void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FilterConfig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arg0) </a:t>
            </a:r>
            <a:r>
              <a:rPr lang="en-US" sz="1400" b="1" dirty="0">
                <a:solidFill>
                  <a:srgbClr val="130BB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throws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ServletException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r>
              <a:rPr 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//overridden </a:t>
            </a:r>
            <a:r>
              <a:rPr lang="en-US" sz="1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r>
              <a:rPr 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method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lvl="1"/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400" b="1" dirty="0">
                <a:solidFill>
                  <a:srgbClr val="130BB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void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doFilter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ServletRequest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req,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ServletResponse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resp,FilterChain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chain)                              			    					</a:t>
            </a:r>
            <a:r>
              <a:rPr lang="en-US" sz="1400" b="1" dirty="0">
                <a:solidFill>
                  <a:srgbClr val="130BB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throws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IOException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ServletException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lvl="1"/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lvl="1"/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PrintWriter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out=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resp.getWriter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lvl="1"/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out.print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"filter is invoked before"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r>
              <a:rPr 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exe. with request</a:t>
            </a:r>
          </a:p>
          <a:p>
            <a:pPr lvl="1"/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chain.doFilter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(req, resp);</a:t>
            </a: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//send request to </a:t>
            </a:r>
            <a:r>
              <a:rPr lang="en-US" sz="14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nextresource</a:t>
            </a:r>
            <a:endParaRPr lang="en-US" sz="1400" b="1" dirty="0">
              <a:solidFill>
                <a:schemeClr val="tx1">
                  <a:lumMod val="50000"/>
                  <a:lumOff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out.print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"filter is invoked after"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r>
              <a:rPr 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exe. with response</a:t>
            </a:r>
          </a:p>
          <a:p>
            <a:pPr lvl="1"/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lvl="1"/>
            <a:r>
              <a:rPr lang="en-US" sz="1400" b="1" dirty="0">
                <a:solidFill>
                  <a:srgbClr val="130BB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void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destroy() {</a:t>
            </a:r>
            <a:r>
              <a:rPr 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//o</a:t>
            </a: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verridden destroy() method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B152E3A5-1819-CB4C-8930-413AAC5C7D99}"/>
              </a:ext>
            </a:extLst>
          </p:cNvPr>
          <p:cNvSpPr/>
          <p:nvPr/>
        </p:nvSpPr>
        <p:spPr>
          <a:xfrm>
            <a:off x="179993" y="1185351"/>
            <a:ext cx="499993" cy="310854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1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2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3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4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5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6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7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8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9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10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11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12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13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14</a:t>
            </a:r>
          </a:p>
        </p:txBody>
      </p:sp>
      <p:sp>
        <p:nvSpPr>
          <p:cNvPr id="6" name="Rectangle: Top Corners Rounded 6">
            <a:extLst>
              <a:ext uri="{FF2B5EF4-FFF2-40B4-BE49-F238E27FC236}">
                <a16:creationId xmlns:a16="http://schemas.microsoft.com/office/drawing/2014/main" xmlns="" id="{C8E36D26-5906-2C48-93AE-4776A98958EB}"/>
              </a:ext>
            </a:extLst>
          </p:cNvPr>
          <p:cNvSpPr/>
          <p:nvPr/>
        </p:nvSpPr>
        <p:spPr>
          <a:xfrm>
            <a:off x="179993" y="856167"/>
            <a:ext cx="1726866" cy="329184"/>
          </a:xfrm>
          <a:prstGeom prst="round2Same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IN" sz="1600" dirty="0"/>
              <a:t>Filter1.java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927BA826-DD41-2947-8674-2CE91A0E9B68}"/>
              </a:ext>
            </a:extLst>
          </p:cNvPr>
          <p:cNvSpPr/>
          <p:nvPr/>
        </p:nvSpPr>
        <p:spPr>
          <a:xfrm>
            <a:off x="1182029" y="3144644"/>
            <a:ext cx="3044284" cy="200722"/>
          </a:xfrm>
          <a:prstGeom prst="rect">
            <a:avLst/>
          </a:prstGeom>
          <a:solidFill>
            <a:srgbClr val="FF0000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372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animBg="1"/>
      <p:bldP spid="5" grpId="0" animBg="1"/>
      <p:bldP spid="6" grpId="0" animBg="1"/>
      <p:bldP spid="7" grpId="0" animBg="1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9AD380A-0940-A349-9116-25647AC6C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 Example: </a:t>
            </a:r>
            <a:r>
              <a:rPr lang="en-US" dirty="0" err="1"/>
              <a:t>FilteredServlet.java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1C52062A-AF87-164D-AEE0-325A7458BC74}"/>
              </a:ext>
            </a:extLst>
          </p:cNvPr>
          <p:cNvSpPr/>
          <p:nvPr/>
        </p:nvSpPr>
        <p:spPr>
          <a:xfrm>
            <a:off x="679986" y="1185351"/>
            <a:ext cx="11084552" cy="310854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130BB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java.io.IOException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400" b="1" dirty="0">
                <a:solidFill>
                  <a:srgbClr val="130BB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java.io.PrintWriter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400" b="1" dirty="0">
                <a:solidFill>
                  <a:srgbClr val="130BB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javax.servlet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.*;</a:t>
            </a:r>
          </a:p>
          <a:p>
            <a:r>
              <a:rPr lang="en-US" sz="1400" b="1" dirty="0">
                <a:solidFill>
                  <a:srgbClr val="130BB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javax.servlet.http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.*;</a:t>
            </a:r>
          </a:p>
          <a:p>
            <a:r>
              <a:rPr lang="en-US" sz="1400" b="1" dirty="0">
                <a:solidFill>
                  <a:srgbClr val="130BB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class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FilteredServlet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130BB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extends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HttpServlet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{	</a:t>
            </a:r>
          </a:p>
          <a:p>
            <a:r>
              <a:rPr lang="en-US" sz="1400" b="1" dirty="0">
                <a:solidFill>
                  <a:srgbClr val="130BB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void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doGet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HttpServletRequest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request,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HttpServletResponse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response)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				</a:t>
            </a:r>
            <a:r>
              <a:rPr lang="en-US" sz="1400" b="1" dirty="0">
                <a:solidFill>
                  <a:srgbClr val="130BB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throws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ServletException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IOException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{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response.setContentType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"text/html"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PrintWriter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out =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response.getWriter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out.println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"&lt;</a:t>
            </a:r>
            <a:r>
              <a:rPr lang="en-US" sz="1400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</a:t>
            </a:r>
            <a:r>
              <a:rPr lang="en-US" sz="14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&gt;welcome to servlet&lt;</a:t>
            </a:r>
            <a:r>
              <a:rPr lang="en-US" sz="1400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</a:t>
            </a:r>
            <a:r>
              <a:rPr lang="en-US" sz="14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&gt;"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C9EDAEF7-4829-5E4C-9F19-E30A81661F65}"/>
              </a:ext>
            </a:extLst>
          </p:cNvPr>
          <p:cNvSpPr/>
          <p:nvPr/>
        </p:nvSpPr>
        <p:spPr>
          <a:xfrm>
            <a:off x="179993" y="1185351"/>
            <a:ext cx="499993" cy="310854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1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2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3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4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5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6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7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8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9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10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11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12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13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14</a:t>
            </a:r>
          </a:p>
        </p:txBody>
      </p:sp>
      <p:sp>
        <p:nvSpPr>
          <p:cNvPr id="6" name="Rectangle: Top Corners Rounded 6">
            <a:extLst>
              <a:ext uri="{FF2B5EF4-FFF2-40B4-BE49-F238E27FC236}">
                <a16:creationId xmlns:a16="http://schemas.microsoft.com/office/drawing/2014/main" xmlns="" id="{88193681-9482-D34F-AEB7-B068F271E38B}"/>
              </a:ext>
            </a:extLst>
          </p:cNvPr>
          <p:cNvSpPr/>
          <p:nvPr/>
        </p:nvSpPr>
        <p:spPr>
          <a:xfrm>
            <a:off x="179993" y="856167"/>
            <a:ext cx="1726866" cy="329184"/>
          </a:xfrm>
          <a:prstGeom prst="round2Same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IN" sz="1600" dirty="0" err="1"/>
              <a:t>FilterServlet.java</a:t>
            </a:r>
            <a:endParaRPr lang="en-US" sz="1600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EADBC6C1-E3F4-3E41-A832-4BB92E5C3C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639" y="4293894"/>
            <a:ext cx="7772400" cy="2230440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xmlns="" id="{05F86202-57F5-0A48-9963-481813B8AF2E}"/>
              </a:ext>
            </a:extLst>
          </p:cNvPr>
          <p:cNvCxnSpPr/>
          <p:nvPr/>
        </p:nvCxnSpPr>
        <p:spPr>
          <a:xfrm flipH="1">
            <a:off x="2795239" y="5513094"/>
            <a:ext cx="762000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xmlns="" id="{D74134D0-E1A8-3E4B-AC15-EC25C97F1C71}"/>
              </a:ext>
            </a:extLst>
          </p:cNvPr>
          <p:cNvCxnSpPr/>
          <p:nvPr/>
        </p:nvCxnSpPr>
        <p:spPr>
          <a:xfrm flipH="1">
            <a:off x="2795239" y="6122694"/>
            <a:ext cx="762000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xmlns="" id="{CB8267F5-BF93-D74F-A3FD-8D21E2807F12}"/>
              </a:ext>
            </a:extLst>
          </p:cNvPr>
          <p:cNvCxnSpPr/>
          <p:nvPr/>
        </p:nvCxnSpPr>
        <p:spPr>
          <a:xfrm flipH="1">
            <a:off x="2485890" y="5817894"/>
            <a:ext cx="1071349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AC4A0975-F92A-884A-95C4-EBA56CD5D0D5}"/>
              </a:ext>
            </a:extLst>
          </p:cNvPr>
          <p:cNvSpPr txBox="1"/>
          <p:nvPr/>
        </p:nvSpPr>
        <p:spPr>
          <a:xfrm>
            <a:off x="3728405" y="5328428"/>
            <a:ext cx="4019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Filter1.java [executed with request]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E435BD9C-4D30-554A-857A-355D32A255AB}"/>
              </a:ext>
            </a:extLst>
          </p:cNvPr>
          <p:cNvSpPr txBox="1"/>
          <p:nvPr/>
        </p:nvSpPr>
        <p:spPr>
          <a:xfrm>
            <a:off x="3728405" y="5919533"/>
            <a:ext cx="40198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Filter1.java [executed with response]</a:t>
            </a:r>
          </a:p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97E52C12-14E6-9346-A87E-B0B72057C4EA}"/>
              </a:ext>
            </a:extLst>
          </p:cNvPr>
          <p:cNvSpPr txBox="1"/>
          <p:nvPr/>
        </p:nvSpPr>
        <p:spPr>
          <a:xfrm>
            <a:off x="3675520" y="5623981"/>
            <a:ext cx="3463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FilteredServlet.java [Servlet code]</a:t>
            </a:r>
          </a:p>
        </p:txBody>
      </p:sp>
    </p:spTree>
    <p:extLst>
      <p:ext uri="{BB962C8B-B14F-4D97-AF65-F5344CB8AC3E}">
        <p14:creationId xmlns:p14="http://schemas.microsoft.com/office/powerpoint/2010/main" val="836020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animBg="1"/>
      <p:bldP spid="5" grpId="0" animBg="1"/>
      <p:bldP spid="6" grpId="0" animBg="1"/>
      <p:bldP spid="11" grpId="0"/>
      <p:bldP spid="12" grpId="0"/>
      <p:bldP spid="13" grpId="0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354E3B1-A218-3A49-834E-41F0E7FE08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 Example-2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xmlns="" id="{C8051514-B555-3A43-8CE7-1CC315CF23F6}"/>
              </a:ext>
            </a:extLst>
          </p:cNvPr>
          <p:cNvSpPr/>
          <p:nvPr/>
        </p:nvSpPr>
        <p:spPr>
          <a:xfrm>
            <a:off x="3471308" y="1766054"/>
            <a:ext cx="990600" cy="2979737"/>
          </a:xfrm>
          <a:prstGeom prst="ellipse">
            <a:avLst/>
          </a:prstGeom>
          <a:pattFill prst="lgGrid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F5BBCB5F-986B-2644-8A4E-7A7CE43AD139}"/>
              </a:ext>
            </a:extLst>
          </p:cNvPr>
          <p:cNvSpPr/>
          <p:nvPr/>
        </p:nvSpPr>
        <p:spPr>
          <a:xfrm>
            <a:off x="3342298" y="1371834"/>
            <a:ext cx="12136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Filter1.java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B321A663-C0C1-B74B-A777-B2B2C90C7060}"/>
              </a:ext>
            </a:extLst>
          </p:cNvPr>
          <p:cNvSpPr/>
          <p:nvPr/>
        </p:nvSpPr>
        <p:spPr>
          <a:xfrm>
            <a:off x="2886501" y="1296068"/>
            <a:ext cx="6248400" cy="426586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9CEBD370-29AD-934F-B5BF-70204AF1900D}"/>
              </a:ext>
            </a:extLst>
          </p:cNvPr>
          <p:cNvSpPr txBox="1"/>
          <p:nvPr/>
        </p:nvSpPr>
        <p:spPr>
          <a:xfrm>
            <a:off x="4724400" y="850969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Web Container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xmlns="" id="{F85C7694-6B1F-BC4F-8B4F-3673032A5517}"/>
              </a:ext>
            </a:extLst>
          </p:cNvPr>
          <p:cNvSpPr/>
          <p:nvPr/>
        </p:nvSpPr>
        <p:spPr>
          <a:xfrm>
            <a:off x="6639597" y="2545234"/>
            <a:ext cx="2286000" cy="13716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Servlet Program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A1BEE0B0-A68C-9447-A450-36E1AC20CF87}"/>
              </a:ext>
            </a:extLst>
          </p:cNvPr>
          <p:cNvSpPr txBox="1"/>
          <p:nvPr/>
        </p:nvSpPr>
        <p:spPr>
          <a:xfrm>
            <a:off x="6639597" y="2081437"/>
            <a:ext cx="2097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FilteredServlet.java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xmlns="" id="{E940F943-82DF-CE44-AAAF-DDBFB3358CEA}"/>
              </a:ext>
            </a:extLst>
          </p:cNvPr>
          <p:cNvCxnSpPr/>
          <p:nvPr/>
        </p:nvCxnSpPr>
        <p:spPr>
          <a:xfrm flipH="1" flipV="1">
            <a:off x="1981789" y="3456907"/>
            <a:ext cx="1841764" cy="483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DC9BC6DC-FC73-C14D-8D25-BF1E5165B2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450" y="2501481"/>
            <a:ext cx="1352550" cy="135255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110AF0B6-6DCF-A841-BEB8-A28E037968DE}"/>
              </a:ext>
            </a:extLst>
          </p:cNvPr>
          <p:cNvSpPr txBox="1"/>
          <p:nvPr/>
        </p:nvSpPr>
        <p:spPr>
          <a:xfrm>
            <a:off x="475661" y="3732168"/>
            <a:ext cx="1330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WebClient</a:t>
            </a:r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xmlns="" id="{BD893473-B9B2-794A-BB73-88EABF94D2E6}"/>
              </a:ext>
            </a:extLst>
          </p:cNvPr>
          <p:cNvSpPr/>
          <p:nvPr/>
        </p:nvSpPr>
        <p:spPr>
          <a:xfrm>
            <a:off x="5046714" y="1741166"/>
            <a:ext cx="990600" cy="2979737"/>
          </a:xfrm>
          <a:prstGeom prst="ellipse">
            <a:avLst/>
          </a:prstGeom>
          <a:pattFill prst="lgGrid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8EF909B4-A646-F948-B2E2-D0FB9C9E9807}"/>
              </a:ext>
            </a:extLst>
          </p:cNvPr>
          <p:cNvSpPr/>
          <p:nvPr/>
        </p:nvSpPr>
        <p:spPr>
          <a:xfrm>
            <a:off x="4935181" y="1371834"/>
            <a:ext cx="12136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Filter2.java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xmlns="" id="{5E0B7028-53B6-0D4D-9012-04DF4AE4AC7A}"/>
              </a:ext>
            </a:extLst>
          </p:cNvPr>
          <p:cNvCxnSpPr/>
          <p:nvPr/>
        </p:nvCxnSpPr>
        <p:spPr>
          <a:xfrm>
            <a:off x="1905000" y="2756403"/>
            <a:ext cx="1566308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xmlns="" id="{A1F51A4C-28FD-1F42-84F9-A4A8F093B01B}"/>
              </a:ext>
            </a:extLst>
          </p:cNvPr>
          <p:cNvCxnSpPr/>
          <p:nvPr/>
        </p:nvCxnSpPr>
        <p:spPr>
          <a:xfrm>
            <a:off x="3788846" y="2747304"/>
            <a:ext cx="1257868" cy="909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xmlns="" id="{61CA2417-9720-6446-B6C2-E07F1372677B}"/>
              </a:ext>
            </a:extLst>
          </p:cNvPr>
          <p:cNvCxnSpPr/>
          <p:nvPr/>
        </p:nvCxnSpPr>
        <p:spPr>
          <a:xfrm>
            <a:off x="5441930" y="2747304"/>
            <a:ext cx="1197667" cy="909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xmlns="" id="{1C5E638E-1929-8042-A1F7-BE013FB95688}"/>
              </a:ext>
            </a:extLst>
          </p:cNvPr>
          <p:cNvCxnSpPr/>
          <p:nvPr/>
        </p:nvCxnSpPr>
        <p:spPr>
          <a:xfrm flipH="1">
            <a:off x="6019800" y="3441891"/>
            <a:ext cx="619797" cy="1501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xmlns="" id="{BCB44392-A08E-F945-A22E-633468BA2DE7}"/>
              </a:ext>
            </a:extLst>
          </p:cNvPr>
          <p:cNvCxnSpPr/>
          <p:nvPr/>
        </p:nvCxnSpPr>
        <p:spPr>
          <a:xfrm flipH="1">
            <a:off x="4410631" y="3441302"/>
            <a:ext cx="1253701" cy="809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C36F8C18-ACB1-F14B-92E7-F0DDA8E75C49}"/>
              </a:ext>
            </a:extLst>
          </p:cNvPr>
          <p:cNvSpPr txBox="1"/>
          <p:nvPr/>
        </p:nvSpPr>
        <p:spPr>
          <a:xfrm>
            <a:off x="3113452" y="4745791"/>
            <a:ext cx="18217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</a:rPr>
              <a:t>Authenticate User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9F36C874-BBC6-BE45-B23C-D59AABB0EFB4}"/>
              </a:ext>
            </a:extLst>
          </p:cNvPr>
          <p:cNvSpPr txBox="1"/>
          <p:nvPr/>
        </p:nvSpPr>
        <p:spPr>
          <a:xfrm>
            <a:off x="4847304" y="4732601"/>
            <a:ext cx="23800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</a:rPr>
              <a:t>Check </a:t>
            </a:r>
            <a:r>
              <a:rPr lang="en-US" sz="1600" b="1" dirty="0" err="1">
                <a:solidFill>
                  <a:srgbClr val="FF0000"/>
                </a:solidFill>
              </a:rPr>
              <a:t>config</a:t>
            </a:r>
            <a:r>
              <a:rPr lang="en-US" sz="1600" b="1" dirty="0">
                <a:solidFill>
                  <a:srgbClr val="FF0000"/>
                </a:solidFill>
              </a:rPr>
              <a:t> parameter</a:t>
            </a:r>
          </a:p>
        </p:txBody>
      </p:sp>
    </p:spTree>
    <p:extLst>
      <p:ext uri="{BB962C8B-B14F-4D97-AF65-F5344CB8AC3E}">
        <p14:creationId xmlns:p14="http://schemas.microsoft.com/office/powerpoint/2010/main" val="768172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 animBg="1"/>
      <p:bldP spid="7" grpId="0"/>
      <p:bldP spid="8" grpId="0" animBg="1"/>
      <p:bldP spid="9" grpId="0"/>
      <p:bldP spid="12" grpId="0"/>
      <p:bldP spid="13" grpId="0" animBg="1"/>
      <p:bldP spid="14" grpId="0"/>
      <p:bldP spid="20" grpId="0"/>
      <p:bldP spid="21" grpId="0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0E53726-29C6-314A-9940-5C81FA064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 Example-2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B19F1441-AC7B-1145-B77C-1C5347D2F16D}"/>
              </a:ext>
            </a:extLst>
          </p:cNvPr>
          <p:cNvSpPr/>
          <p:nvPr/>
        </p:nvSpPr>
        <p:spPr>
          <a:xfrm>
            <a:off x="679986" y="1185351"/>
            <a:ext cx="8207538" cy="267765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130BB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&lt;html&gt;</a:t>
            </a:r>
          </a:p>
          <a:p>
            <a:r>
              <a:rPr lang="en-US" sz="1400" b="1" dirty="0">
                <a:solidFill>
                  <a:srgbClr val="130BB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&lt;head&gt;</a:t>
            </a:r>
          </a:p>
          <a:p>
            <a:r>
              <a:rPr lang="en-US" sz="1400" b="1" dirty="0">
                <a:solidFill>
                  <a:srgbClr val="130BB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&lt;title&gt;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filter</a:t>
            </a:r>
            <a:r>
              <a:rPr lang="en-US" sz="1400" b="1" dirty="0">
                <a:solidFill>
                  <a:srgbClr val="130BB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&lt;/title&gt;</a:t>
            </a:r>
          </a:p>
          <a:p>
            <a:r>
              <a:rPr lang="en-US" sz="1400" b="1" dirty="0">
                <a:solidFill>
                  <a:srgbClr val="130BB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&lt;/head&gt;</a:t>
            </a:r>
          </a:p>
          <a:p>
            <a:r>
              <a:rPr lang="en-US" sz="1400" b="1" dirty="0">
                <a:solidFill>
                  <a:srgbClr val="130BB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&lt;body&gt;</a:t>
            </a:r>
          </a:p>
          <a:p>
            <a:r>
              <a:rPr lang="en-US" sz="1400" b="1" dirty="0">
                <a:solidFill>
                  <a:srgbClr val="130BB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&lt;form </a:t>
            </a:r>
            <a:r>
              <a:rPr lang="en-US" sz="14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action=</a:t>
            </a:r>
            <a:r>
              <a:rPr lang="en-US" sz="14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"/Filter/</a:t>
            </a:r>
            <a:r>
              <a:rPr lang="en-US" sz="1400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FilteredServlet</a:t>
            </a:r>
            <a:r>
              <a:rPr lang="en-US" sz="14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130BB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lvl="1"/>
            <a:r>
              <a:rPr lang="en-US" sz="1400" b="1" dirty="0">
                <a:solidFill>
                  <a:srgbClr val="130BB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&lt;p&gt;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Login ID:</a:t>
            </a:r>
            <a:r>
              <a:rPr lang="en-US" sz="1400" b="1" dirty="0">
                <a:solidFill>
                  <a:srgbClr val="130BB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&lt;input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type=</a:t>
            </a:r>
            <a:r>
              <a:rPr lang="en-US" sz="14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"text"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	</a:t>
            </a:r>
            <a:r>
              <a:rPr lang="en-US" sz="14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name=</a:t>
            </a:r>
            <a:r>
              <a:rPr lang="en-US" sz="14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"login"</a:t>
            </a:r>
            <a:r>
              <a:rPr lang="en-US" sz="1400" b="1" dirty="0">
                <a:solidFill>
                  <a:srgbClr val="130BB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&gt;&lt;/p&gt;</a:t>
            </a:r>
          </a:p>
          <a:p>
            <a:pPr lvl="1"/>
            <a:r>
              <a:rPr lang="en-US" sz="1400" b="1" dirty="0">
                <a:solidFill>
                  <a:srgbClr val="130BB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&lt;p&gt;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Password:</a:t>
            </a:r>
            <a:r>
              <a:rPr lang="en-US" sz="1400" b="1" dirty="0">
                <a:solidFill>
                  <a:srgbClr val="130BB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&lt;input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type=</a:t>
            </a:r>
            <a:r>
              <a:rPr lang="en-US" sz="14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"password"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name=</a:t>
            </a:r>
            <a:r>
              <a:rPr lang="en-US" sz="14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400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pwd</a:t>
            </a:r>
            <a:r>
              <a:rPr lang="en-US" sz="14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400" b="1" dirty="0">
                <a:solidFill>
                  <a:srgbClr val="130BB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&gt;&lt;/p&gt;</a:t>
            </a:r>
          </a:p>
          <a:p>
            <a:pPr lvl="1"/>
            <a:r>
              <a:rPr lang="en-US" sz="1400" b="1" dirty="0">
                <a:solidFill>
                  <a:srgbClr val="130BB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&lt;p&gt;&lt;input </a:t>
            </a:r>
            <a:r>
              <a:rPr lang="en-US" sz="14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type=</a:t>
            </a:r>
            <a:r>
              <a:rPr lang="en-US" sz="14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"submit"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value=</a:t>
            </a:r>
            <a:r>
              <a:rPr lang="en-US" sz="14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"Sign In"</a:t>
            </a:r>
            <a:r>
              <a:rPr lang="en-US" sz="1400" b="1" dirty="0">
                <a:solidFill>
                  <a:srgbClr val="130BB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&gt;&lt;/p&gt;</a:t>
            </a:r>
          </a:p>
          <a:p>
            <a:r>
              <a:rPr lang="en-US" sz="1400" b="1" dirty="0">
                <a:solidFill>
                  <a:srgbClr val="130BB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&lt;/form&gt;</a:t>
            </a:r>
          </a:p>
          <a:p>
            <a:r>
              <a:rPr lang="en-US" sz="1400" b="1" dirty="0">
                <a:solidFill>
                  <a:srgbClr val="130BB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&lt;/body&gt;</a:t>
            </a:r>
          </a:p>
          <a:p>
            <a:r>
              <a:rPr lang="en-US" sz="1400" b="1" dirty="0">
                <a:solidFill>
                  <a:srgbClr val="130BB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&lt;/html&gt;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35588DB6-B651-E945-972C-FBBA7ACD630C}"/>
              </a:ext>
            </a:extLst>
          </p:cNvPr>
          <p:cNvSpPr/>
          <p:nvPr/>
        </p:nvSpPr>
        <p:spPr>
          <a:xfrm>
            <a:off x="179993" y="1185351"/>
            <a:ext cx="499993" cy="267765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1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2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3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4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5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6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7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8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9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10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11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12</a:t>
            </a:r>
          </a:p>
        </p:txBody>
      </p:sp>
      <p:sp>
        <p:nvSpPr>
          <p:cNvPr id="6" name="Rectangle: Top Corners Rounded 6">
            <a:extLst>
              <a:ext uri="{FF2B5EF4-FFF2-40B4-BE49-F238E27FC236}">
                <a16:creationId xmlns:a16="http://schemas.microsoft.com/office/drawing/2014/main" xmlns="" id="{39333490-89A2-224E-A411-2CBA1DB46A11}"/>
              </a:ext>
            </a:extLst>
          </p:cNvPr>
          <p:cNvSpPr/>
          <p:nvPr/>
        </p:nvSpPr>
        <p:spPr>
          <a:xfrm>
            <a:off x="179993" y="856167"/>
            <a:ext cx="1726866" cy="329184"/>
          </a:xfrm>
          <a:prstGeom prst="round2Same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IN" sz="1600" dirty="0" err="1"/>
              <a:t>index.html</a:t>
            </a:r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8892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animBg="1"/>
      <p:bldP spid="5" grpId="0" animBg="1"/>
      <p:bldP spid="6" grpId="0" animBg="1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A06C31A-49CC-124D-9C49-FCB0B6795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 Example-2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D37CB364-F9C7-E548-BD51-912DE63CA46D}"/>
              </a:ext>
            </a:extLst>
          </p:cNvPr>
          <p:cNvSpPr/>
          <p:nvPr/>
        </p:nvSpPr>
        <p:spPr>
          <a:xfrm>
            <a:off x="679986" y="1185351"/>
            <a:ext cx="4995986" cy="34163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rgbClr val="130BB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&lt;web-app&gt;</a:t>
            </a:r>
          </a:p>
          <a:p>
            <a:r>
              <a:rPr lang="en-US" sz="1200" b="1" dirty="0">
                <a:solidFill>
                  <a:srgbClr val="130BB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&lt;servlet&gt;</a:t>
            </a:r>
          </a:p>
          <a:p>
            <a:r>
              <a:rPr lang="en-US" sz="1200" b="1" dirty="0">
                <a:solidFill>
                  <a:srgbClr val="130BB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&lt;servlet-name&gt;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FilteredServlet</a:t>
            </a:r>
            <a:r>
              <a:rPr lang="en-US" sz="1200" b="1" dirty="0">
                <a:solidFill>
                  <a:srgbClr val="130BB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&lt;/servlet-name&gt;</a:t>
            </a:r>
          </a:p>
          <a:p>
            <a:r>
              <a:rPr lang="en-US" sz="1200" b="1" dirty="0">
                <a:solidFill>
                  <a:srgbClr val="130BB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&lt;servlet-class&gt;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FilteredServlet</a:t>
            </a:r>
            <a:r>
              <a:rPr lang="en-US" sz="1200" b="1" dirty="0">
                <a:solidFill>
                  <a:srgbClr val="130BB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&lt;/servlet-class&gt;</a:t>
            </a:r>
          </a:p>
          <a:p>
            <a:r>
              <a:rPr lang="en-US" sz="1200" b="1" dirty="0">
                <a:solidFill>
                  <a:srgbClr val="130BB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&lt;/servlet&gt;</a:t>
            </a:r>
          </a:p>
          <a:p>
            <a:r>
              <a:rPr lang="en-US" sz="1200" b="1" dirty="0">
                <a:solidFill>
                  <a:srgbClr val="130BB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&lt;servlet-mapping&gt;</a:t>
            </a:r>
          </a:p>
          <a:p>
            <a:r>
              <a:rPr lang="en-US" sz="1200" b="1" dirty="0">
                <a:solidFill>
                  <a:srgbClr val="130BB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&lt;servlet-name&gt;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FilteredServlet</a:t>
            </a:r>
            <a:r>
              <a:rPr lang="en-US" sz="1200" b="1" dirty="0">
                <a:solidFill>
                  <a:srgbClr val="130BB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&lt;/servlet-name&gt;</a:t>
            </a:r>
          </a:p>
          <a:p>
            <a:r>
              <a:rPr lang="en-US" sz="1200" b="1" dirty="0">
                <a:solidFill>
                  <a:srgbClr val="130BB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&lt;</a:t>
            </a:r>
            <a:r>
              <a:rPr lang="en-US" sz="1200" b="1" dirty="0" err="1">
                <a:solidFill>
                  <a:srgbClr val="130BB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url</a:t>
            </a:r>
            <a:r>
              <a:rPr lang="en-US" sz="1200" b="1" dirty="0">
                <a:solidFill>
                  <a:srgbClr val="130BB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-pattern&gt;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FilteredServlet</a:t>
            </a:r>
            <a:r>
              <a:rPr lang="en-US" sz="1200" b="1" dirty="0">
                <a:solidFill>
                  <a:srgbClr val="130BB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US" sz="1200" b="1" dirty="0" err="1">
                <a:solidFill>
                  <a:srgbClr val="130BB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url</a:t>
            </a:r>
            <a:r>
              <a:rPr lang="en-US" sz="1200" b="1" dirty="0">
                <a:solidFill>
                  <a:srgbClr val="130BB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-pattern&gt;</a:t>
            </a:r>
          </a:p>
          <a:p>
            <a:r>
              <a:rPr lang="en-US" sz="1200" b="1" dirty="0">
                <a:solidFill>
                  <a:srgbClr val="130BB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&lt;/servlet-mapping&gt;</a:t>
            </a:r>
          </a:p>
          <a:p>
            <a:endParaRPr lang="en-US" sz="1200" b="1" dirty="0">
              <a:solidFill>
                <a:srgbClr val="130BB5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b="1" dirty="0">
                <a:solidFill>
                  <a:srgbClr val="130BB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&lt;filter&gt;</a:t>
            </a:r>
          </a:p>
          <a:p>
            <a:r>
              <a:rPr lang="en-US" sz="1200" b="1" dirty="0">
                <a:solidFill>
                  <a:srgbClr val="130BB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&lt;filter-name&gt;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f1</a:t>
            </a:r>
            <a:r>
              <a:rPr lang="en-US" sz="1200" b="1" dirty="0">
                <a:solidFill>
                  <a:srgbClr val="130BB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&lt;/filter-name&gt;</a:t>
            </a:r>
          </a:p>
          <a:p>
            <a:r>
              <a:rPr lang="en-US" sz="1200" b="1" dirty="0">
                <a:solidFill>
                  <a:srgbClr val="130BB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&lt;filter-class&gt;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Filter1</a:t>
            </a:r>
            <a:r>
              <a:rPr lang="en-US" sz="1200" b="1" dirty="0">
                <a:solidFill>
                  <a:srgbClr val="130BB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&lt;/filter-class&gt;     </a:t>
            </a:r>
          </a:p>
          <a:p>
            <a:r>
              <a:rPr lang="en-US" sz="1200" b="1" dirty="0">
                <a:solidFill>
                  <a:srgbClr val="130BB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&lt;/filter&gt;</a:t>
            </a:r>
          </a:p>
          <a:p>
            <a:r>
              <a:rPr lang="en-US" sz="1200" b="1" dirty="0">
                <a:solidFill>
                  <a:srgbClr val="130BB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&lt;filter-mapping&gt;</a:t>
            </a:r>
          </a:p>
          <a:p>
            <a:r>
              <a:rPr lang="en-US" sz="1200" b="1" dirty="0">
                <a:solidFill>
                  <a:srgbClr val="130BB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&lt;filter-name&gt;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f1</a:t>
            </a:r>
            <a:r>
              <a:rPr lang="en-US" sz="1200" b="1" dirty="0">
                <a:solidFill>
                  <a:srgbClr val="130BB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&lt;/filter-name&gt;</a:t>
            </a:r>
          </a:p>
          <a:p>
            <a:r>
              <a:rPr lang="en-US" sz="1200" b="1" dirty="0">
                <a:solidFill>
                  <a:srgbClr val="130BB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&lt;</a:t>
            </a:r>
            <a:r>
              <a:rPr lang="en-US" sz="1200" b="1" dirty="0" err="1">
                <a:solidFill>
                  <a:srgbClr val="130BB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url</a:t>
            </a:r>
            <a:r>
              <a:rPr lang="en-US" sz="1200" b="1" dirty="0">
                <a:solidFill>
                  <a:srgbClr val="130BB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-pattern&gt;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FilteredServlet</a:t>
            </a:r>
            <a:r>
              <a:rPr lang="en-US" sz="1200" b="1" dirty="0">
                <a:solidFill>
                  <a:srgbClr val="130BB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US" sz="1200" b="1" dirty="0" err="1">
                <a:solidFill>
                  <a:srgbClr val="130BB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url</a:t>
            </a:r>
            <a:r>
              <a:rPr lang="en-US" sz="1200" b="1" dirty="0">
                <a:solidFill>
                  <a:srgbClr val="130BB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-pattern&gt;</a:t>
            </a:r>
          </a:p>
          <a:p>
            <a:r>
              <a:rPr lang="en-US" sz="1200" b="1" dirty="0">
                <a:solidFill>
                  <a:srgbClr val="130BB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&lt;/filter-mapping&gt;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EB36AFEA-1E04-7E40-B6B4-BE2606D4FACB}"/>
              </a:ext>
            </a:extLst>
          </p:cNvPr>
          <p:cNvSpPr/>
          <p:nvPr/>
        </p:nvSpPr>
        <p:spPr>
          <a:xfrm>
            <a:off x="179993" y="1185351"/>
            <a:ext cx="499993" cy="34163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1</a:t>
            </a:r>
          </a:p>
          <a:p>
            <a:pPr algn="r"/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2</a:t>
            </a:r>
          </a:p>
          <a:p>
            <a:pPr algn="r"/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3</a:t>
            </a:r>
          </a:p>
          <a:p>
            <a:pPr algn="r"/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4</a:t>
            </a:r>
          </a:p>
          <a:p>
            <a:pPr algn="r"/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5</a:t>
            </a:r>
          </a:p>
          <a:p>
            <a:pPr algn="r"/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6</a:t>
            </a:r>
          </a:p>
          <a:p>
            <a:pPr algn="r"/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7</a:t>
            </a:r>
          </a:p>
          <a:p>
            <a:pPr algn="r"/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8</a:t>
            </a:r>
          </a:p>
          <a:p>
            <a:pPr algn="r"/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9</a:t>
            </a:r>
          </a:p>
          <a:p>
            <a:pPr algn="r"/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10</a:t>
            </a:r>
          </a:p>
          <a:p>
            <a:pPr algn="r"/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11</a:t>
            </a:r>
          </a:p>
          <a:p>
            <a:pPr algn="r"/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12</a:t>
            </a:r>
          </a:p>
          <a:p>
            <a:pPr algn="r"/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13</a:t>
            </a:r>
          </a:p>
          <a:p>
            <a:pPr algn="r"/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14</a:t>
            </a:r>
          </a:p>
          <a:p>
            <a:pPr algn="r"/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15</a:t>
            </a:r>
          </a:p>
          <a:p>
            <a:pPr algn="r"/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16</a:t>
            </a:r>
          </a:p>
          <a:p>
            <a:pPr algn="r"/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17</a:t>
            </a:r>
          </a:p>
          <a:p>
            <a:pPr algn="r"/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18</a:t>
            </a:r>
            <a:endParaRPr lang="en-US" sz="1400" b="1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Rectangle: Top Corners Rounded 6">
            <a:extLst>
              <a:ext uri="{FF2B5EF4-FFF2-40B4-BE49-F238E27FC236}">
                <a16:creationId xmlns:a16="http://schemas.microsoft.com/office/drawing/2014/main" xmlns="" id="{65F66027-587F-4845-9236-28F03572046A}"/>
              </a:ext>
            </a:extLst>
          </p:cNvPr>
          <p:cNvSpPr/>
          <p:nvPr/>
        </p:nvSpPr>
        <p:spPr>
          <a:xfrm>
            <a:off x="179993" y="856167"/>
            <a:ext cx="1726866" cy="329184"/>
          </a:xfrm>
          <a:prstGeom prst="round2Same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IN" sz="1600" dirty="0" err="1"/>
              <a:t>Web.xml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2C3E8B67-9505-A74D-97E8-0CD59CF4E01F}"/>
              </a:ext>
            </a:extLst>
          </p:cNvPr>
          <p:cNvSpPr/>
          <p:nvPr/>
        </p:nvSpPr>
        <p:spPr>
          <a:xfrm>
            <a:off x="6381977" y="1185351"/>
            <a:ext cx="4914209" cy="249299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rgbClr val="130BB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&lt;filter&gt;</a:t>
            </a:r>
          </a:p>
          <a:p>
            <a:r>
              <a:rPr lang="en-US" sz="1200" b="1" dirty="0">
                <a:solidFill>
                  <a:srgbClr val="130BB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&lt;filter-name&gt;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f2</a:t>
            </a:r>
            <a:r>
              <a:rPr lang="en-US" sz="1200" b="1" dirty="0">
                <a:solidFill>
                  <a:srgbClr val="130BB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&lt;/filter-name&gt;</a:t>
            </a:r>
          </a:p>
          <a:p>
            <a:r>
              <a:rPr lang="en-US" sz="1200" b="1" dirty="0">
                <a:solidFill>
                  <a:srgbClr val="130BB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&lt;filter-class&gt;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Filter2</a:t>
            </a:r>
            <a:r>
              <a:rPr lang="en-US" sz="1200" b="1" dirty="0">
                <a:solidFill>
                  <a:srgbClr val="130BB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&lt;/filter-class&gt;</a:t>
            </a:r>
          </a:p>
          <a:p>
            <a:r>
              <a:rPr lang="en-US" sz="1200" b="1" dirty="0">
                <a:solidFill>
                  <a:srgbClr val="130BB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&lt;</a:t>
            </a:r>
            <a:r>
              <a:rPr lang="en-US" sz="1200" b="1" dirty="0" err="1">
                <a:solidFill>
                  <a:srgbClr val="130BB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r>
              <a:rPr lang="en-US" sz="1200" b="1" dirty="0">
                <a:solidFill>
                  <a:srgbClr val="130BB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-param&gt;</a:t>
            </a:r>
          </a:p>
          <a:p>
            <a:r>
              <a:rPr lang="en-US" sz="1200" b="1" dirty="0">
                <a:solidFill>
                  <a:srgbClr val="130BB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&lt;param-name&gt;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permit</a:t>
            </a:r>
            <a:r>
              <a:rPr lang="en-US" sz="1200" b="1" dirty="0">
                <a:solidFill>
                  <a:srgbClr val="130BB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&lt;/param-name&gt;</a:t>
            </a:r>
          </a:p>
          <a:p>
            <a:r>
              <a:rPr lang="en-US" sz="1200" b="1" dirty="0">
                <a:solidFill>
                  <a:srgbClr val="130BB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&lt;param-value&gt;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yes</a:t>
            </a:r>
            <a:r>
              <a:rPr lang="en-US" sz="1200" b="1" dirty="0">
                <a:solidFill>
                  <a:srgbClr val="130BB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&lt;/param-value&gt;</a:t>
            </a:r>
          </a:p>
          <a:p>
            <a:r>
              <a:rPr lang="en-US" sz="1200" b="1" dirty="0">
                <a:solidFill>
                  <a:srgbClr val="130BB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&lt;/</a:t>
            </a:r>
            <a:r>
              <a:rPr lang="en-US" sz="1200" b="1" dirty="0" err="1">
                <a:solidFill>
                  <a:srgbClr val="130BB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r>
              <a:rPr lang="en-US" sz="1200" b="1" dirty="0">
                <a:solidFill>
                  <a:srgbClr val="130BB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-param&gt;</a:t>
            </a:r>
          </a:p>
          <a:p>
            <a:r>
              <a:rPr lang="en-US" sz="1200" b="1" dirty="0">
                <a:solidFill>
                  <a:srgbClr val="130BB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&lt;/filter&gt;</a:t>
            </a:r>
          </a:p>
          <a:p>
            <a:r>
              <a:rPr lang="en-US" sz="1200" b="1" dirty="0">
                <a:solidFill>
                  <a:srgbClr val="130BB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&lt;filter-mapping&gt;</a:t>
            </a:r>
          </a:p>
          <a:p>
            <a:r>
              <a:rPr lang="en-US" sz="1200" b="1" dirty="0">
                <a:solidFill>
                  <a:srgbClr val="130BB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&lt;filter-name&gt;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f2</a:t>
            </a:r>
            <a:r>
              <a:rPr lang="en-US" sz="1200" b="1" dirty="0">
                <a:solidFill>
                  <a:srgbClr val="130BB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&lt;/filter-name&gt;</a:t>
            </a:r>
          </a:p>
          <a:p>
            <a:r>
              <a:rPr lang="en-US" sz="1200" b="1" dirty="0">
                <a:solidFill>
                  <a:srgbClr val="130BB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&lt;</a:t>
            </a:r>
            <a:r>
              <a:rPr lang="en-US" sz="1200" b="1" dirty="0" err="1">
                <a:solidFill>
                  <a:srgbClr val="130BB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url</a:t>
            </a:r>
            <a:r>
              <a:rPr lang="en-US" sz="1200" b="1" dirty="0">
                <a:solidFill>
                  <a:srgbClr val="130BB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-pattern&gt;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FilteredServlet</a:t>
            </a:r>
            <a:r>
              <a:rPr lang="en-US" sz="1200" b="1" dirty="0">
                <a:solidFill>
                  <a:srgbClr val="130BB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US" sz="1200" b="1" dirty="0" err="1">
                <a:solidFill>
                  <a:srgbClr val="130BB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url</a:t>
            </a:r>
            <a:r>
              <a:rPr lang="en-US" sz="1200" b="1" dirty="0">
                <a:solidFill>
                  <a:srgbClr val="130BB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-pattern&gt;</a:t>
            </a:r>
          </a:p>
          <a:p>
            <a:r>
              <a:rPr lang="en-US" sz="1200" b="1" dirty="0">
                <a:solidFill>
                  <a:srgbClr val="130BB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&lt;/filter-mapping&gt;</a:t>
            </a:r>
          </a:p>
          <a:p>
            <a:r>
              <a:rPr lang="en-US" sz="1200" b="1" dirty="0">
                <a:solidFill>
                  <a:srgbClr val="130BB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&lt;/web-app&gt;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1122DBE5-B84F-444B-88C7-B3ED15B3B9C9}"/>
              </a:ext>
            </a:extLst>
          </p:cNvPr>
          <p:cNvSpPr/>
          <p:nvPr/>
        </p:nvSpPr>
        <p:spPr>
          <a:xfrm>
            <a:off x="5881985" y="1185351"/>
            <a:ext cx="499993" cy="249299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19</a:t>
            </a:r>
          </a:p>
          <a:p>
            <a:pPr algn="r"/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20</a:t>
            </a:r>
          </a:p>
          <a:p>
            <a:pPr algn="r"/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21</a:t>
            </a:r>
            <a:endParaRPr lang="en-US" sz="1200" b="1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onsolas" panose="020B0609020204030204" pitchFamily="49" charset="0"/>
            </a:endParaRPr>
          </a:p>
          <a:p>
            <a:pPr algn="r"/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22</a:t>
            </a:r>
          </a:p>
          <a:p>
            <a:pPr algn="r"/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23</a:t>
            </a:r>
            <a:endParaRPr lang="en-US" sz="1200" b="1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onsolas" panose="020B0609020204030204" pitchFamily="49" charset="0"/>
            </a:endParaRPr>
          </a:p>
          <a:p>
            <a:pPr algn="r"/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24</a:t>
            </a:r>
          </a:p>
          <a:p>
            <a:pPr algn="r"/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25</a:t>
            </a:r>
            <a:endParaRPr lang="en-US" sz="1200" b="1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onsolas" panose="020B0609020204030204" pitchFamily="49" charset="0"/>
            </a:endParaRPr>
          </a:p>
          <a:p>
            <a:pPr algn="r"/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26</a:t>
            </a:r>
          </a:p>
          <a:p>
            <a:pPr algn="r"/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27</a:t>
            </a:r>
            <a:endParaRPr lang="en-US" sz="1200" b="1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onsolas" panose="020B0609020204030204" pitchFamily="49" charset="0"/>
            </a:endParaRPr>
          </a:p>
          <a:p>
            <a:pPr algn="r"/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28</a:t>
            </a:r>
          </a:p>
          <a:p>
            <a:pPr algn="r"/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29</a:t>
            </a:r>
            <a:endParaRPr lang="en-US" sz="1200" b="1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onsolas" panose="020B0609020204030204" pitchFamily="49" charset="0"/>
            </a:endParaRPr>
          </a:p>
          <a:p>
            <a:pPr algn="r"/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30</a:t>
            </a:r>
          </a:p>
          <a:p>
            <a:pPr algn="r"/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31</a:t>
            </a:r>
            <a:endParaRPr lang="en-US" sz="1200" b="1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Rectangle: Top Corners Rounded 6">
            <a:extLst>
              <a:ext uri="{FF2B5EF4-FFF2-40B4-BE49-F238E27FC236}">
                <a16:creationId xmlns:a16="http://schemas.microsoft.com/office/drawing/2014/main" xmlns="" id="{D94C976F-77D0-7E46-AC1C-BDD9258D2050}"/>
              </a:ext>
            </a:extLst>
          </p:cNvPr>
          <p:cNvSpPr/>
          <p:nvPr/>
        </p:nvSpPr>
        <p:spPr>
          <a:xfrm>
            <a:off x="5881985" y="856167"/>
            <a:ext cx="1726866" cy="329184"/>
          </a:xfrm>
          <a:prstGeom prst="round2Same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IN" sz="1600" dirty="0" err="1"/>
              <a:t>Web.xml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77921DCA-CF0D-5245-A3BB-60D2BF17BF77}"/>
              </a:ext>
            </a:extLst>
          </p:cNvPr>
          <p:cNvSpPr/>
          <p:nvPr/>
        </p:nvSpPr>
        <p:spPr>
          <a:xfrm>
            <a:off x="1431905" y="4114799"/>
            <a:ext cx="4244067" cy="230393"/>
          </a:xfrm>
          <a:prstGeom prst="rect">
            <a:avLst/>
          </a:prstGeom>
          <a:solidFill>
            <a:srgbClr val="FF0000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EAD5C155-680B-9349-9175-51CB298E2BDF}"/>
              </a:ext>
            </a:extLst>
          </p:cNvPr>
          <p:cNvSpPr/>
          <p:nvPr/>
        </p:nvSpPr>
        <p:spPr>
          <a:xfrm>
            <a:off x="6995187" y="3021979"/>
            <a:ext cx="4222939" cy="222553"/>
          </a:xfrm>
          <a:prstGeom prst="rect">
            <a:avLst/>
          </a:prstGeom>
          <a:solidFill>
            <a:srgbClr val="FF0000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0ABEEAC1-1CFC-AC4E-946B-EF5510DD4091}"/>
              </a:ext>
            </a:extLst>
          </p:cNvPr>
          <p:cNvSpPr/>
          <p:nvPr/>
        </p:nvSpPr>
        <p:spPr>
          <a:xfrm>
            <a:off x="967777" y="2486957"/>
            <a:ext cx="4222939" cy="222553"/>
          </a:xfrm>
          <a:prstGeom prst="rect">
            <a:avLst/>
          </a:prstGeom>
          <a:solidFill>
            <a:srgbClr val="FF0000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2BFF0BF2-B6F2-A745-BDF5-664D92D33B8B}"/>
              </a:ext>
            </a:extLst>
          </p:cNvPr>
          <p:cNvSpPr/>
          <p:nvPr/>
        </p:nvSpPr>
        <p:spPr>
          <a:xfrm>
            <a:off x="6913411" y="1769835"/>
            <a:ext cx="4222939" cy="717122"/>
          </a:xfrm>
          <a:prstGeom prst="rect">
            <a:avLst/>
          </a:prstGeom>
          <a:solidFill>
            <a:srgbClr val="FF0000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837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animBg="1"/>
      <p:bldP spid="5" grpId="0" animBg="1"/>
      <p:bldP spid="6" grpId="0" animBg="1"/>
      <p:bldP spid="7" grpId="0" uiExpand="1" build="p" animBg="1"/>
      <p:bldP spid="8" grpId="0" animBg="1"/>
      <p:bldP spid="9" grpId="0" animBg="1"/>
      <p:bldP spid="10" grpId="0" animBg="1"/>
      <p:bldP spid="11" grpId="0" animBg="1"/>
      <p:bldP spid="13" grpId="0" animBg="1"/>
      <p:bldP spid="1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0B89D31-11B4-1B43-B033-49C134704D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Servlet Life Cycle: </a:t>
            </a:r>
            <a:r>
              <a:rPr lang="en-US" dirty="0" err="1"/>
              <a:t>init</a:t>
            </a:r>
            <a:r>
              <a:rPr lang="en-US" dirty="0"/>
              <a:t>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552A942-FE79-C042-AC0D-20A5C43CA3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5"/>
            <a:ext cx="11929641" cy="3217902"/>
          </a:xfrm>
        </p:spPr>
        <p:txBody>
          <a:bodyPr/>
          <a:lstStyle/>
          <a:p>
            <a:r>
              <a:rPr lang="en-US" dirty="0">
                <a:solidFill>
                  <a:schemeClr val="accent6"/>
                </a:solidFill>
              </a:rPr>
              <a:t>Servlet class is loaded</a:t>
            </a:r>
          </a:p>
          <a:p>
            <a:pPr lvl="1"/>
            <a:r>
              <a:rPr lang="en-US" dirty="0"/>
              <a:t>The </a:t>
            </a:r>
            <a:r>
              <a:rPr lang="en-US" dirty="0" err="1">
                <a:solidFill>
                  <a:schemeClr val="accent6"/>
                </a:solidFill>
              </a:rPr>
              <a:t>classloader</a:t>
            </a:r>
            <a:r>
              <a:rPr lang="en-US" dirty="0"/>
              <a:t> is responsible to load the servlet class. The servlet class is loaded when the first request for the servlet is received by the web container.</a:t>
            </a:r>
          </a:p>
          <a:p>
            <a:r>
              <a:rPr lang="en-US" dirty="0">
                <a:solidFill>
                  <a:schemeClr val="accent6"/>
                </a:solidFill>
              </a:rPr>
              <a:t>Servlet instance is created</a:t>
            </a:r>
          </a:p>
          <a:p>
            <a:pPr lvl="1"/>
            <a:r>
              <a:rPr lang="en-US" dirty="0"/>
              <a:t>The web container creates the </a:t>
            </a:r>
            <a:r>
              <a:rPr lang="en-US" dirty="0">
                <a:solidFill>
                  <a:schemeClr val="accent6"/>
                </a:solidFill>
              </a:rPr>
              <a:t>instance</a:t>
            </a:r>
            <a:r>
              <a:rPr lang="en-US" dirty="0"/>
              <a:t> of a servlet after loading the servlet class. The servlet instance is created only once in the servlet life cycle. </a:t>
            </a:r>
          </a:p>
          <a:p>
            <a:r>
              <a:rPr lang="en-US" dirty="0">
                <a:solidFill>
                  <a:schemeClr val="accent6"/>
                </a:solidFill>
              </a:rPr>
              <a:t>Init() method is invoked</a:t>
            </a:r>
          </a:p>
          <a:p>
            <a:pPr lvl="1"/>
            <a:r>
              <a:rPr lang="en-US" dirty="0"/>
              <a:t>The web container calls the </a:t>
            </a:r>
            <a:r>
              <a:rPr lang="en-US" dirty="0" err="1"/>
              <a:t>init</a:t>
            </a:r>
            <a:r>
              <a:rPr lang="en-US" dirty="0"/>
              <a:t> method only </a:t>
            </a:r>
            <a:r>
              <a:rPr lang="en-US" dirty="0">
                <a:solidFill>
                  <a:schemeClr val="accent6"/>
                </a:solidFill>
              </a:rPr>
              <a:t>once</a:t>
            </a:r>
            <a:r>
              <a:rPr lang="en-US" dirty="0"/>
              <a:t> after creating the servlet instance. The </a:t>
            </a:r>
            <a:r>
              <a:rPr lang="en-US" dirty="0" err="1"/>
              <a:t>init</a:t>
            </a:r>
            <a:r>
              <a:rPr lang="en-US" dirty="0"/>
              <a:t> method is used to initialize the servlet.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D526147F-7A56-824C-81A0-1FC4EA8572AA}"/>
              </a:ext>
            </a:extLst>
          </p:cNvPr>
          <p:cNvSpPr/>
          <p:nvPr/>
        </p:nvSpPr>
        <p:spPr>
          <a:xfrm>
            <a:off x="293412" y="4336551"/>
            <a:ext cx="9188843" cy="11695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public void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 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ServletConfig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 config) </a:t>
            </a:r>
            <a:r>
              <a:rPr lang="en-US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throws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 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ServletException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  </a:t>
            </a:r>
          </a:p>
          <a:p>
            <a:r>
              <a:rPr lang="en-US" b="1" dirty="0">
                <a:latin typeface="Courier New" pitchFamily="49" charset="0"/>
                <a:cs typeface="Courier New" pitchFamily="49" charset="0"/>
              </a:rPr>
              <a:t>{</a:t>
            </a:r>
          </a:p>
          <a:p>
            <a:pPr marL="400050" lvl="1"/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//initialization…</a:t>
            </a:r>
          </a:p>
          <a:p>
            <a:r>
              <a:rPr lang="en-US" b="1" dirty="0"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8" name="Rectangle: Top Corners Rounded 6">
            <a:extLst>
              <a:ext uri="{FF2B5EF4-FFF2-40B4-BE49-F238E27FC236}">
                <a16:creationId xmlns:a16="http://schemas.microsoft.com/office/drawing/2014/main" xmlns="" id="{A1A30679-2C3E-6945-9B92-C4D6F5789FB0}"/>
              </a:ext>
            </a:extLst>
          </p:cNvPr>
          <p:cNvSpPr/>
          <p:nvPr/>
        </p:nvSpPr>
        <p:spPr>
          <a:xfrm>
            <a:off x="293412" y="4002718"/>
            <a:ext cx="1537296" cy="329184"/>
          </a:xfrm>
          <a:prstGeom prst="round2Same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IN" sz="1600" dirty="0"/>
              <a:t>Syntax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4" name="Rounded Rectangular Callout 3">
            <a:extLst>
              <a:ext uri="{FF2B5EF4-FFF2-40B4-BE49-F238E27FC236}">
                <a16:creationId xmlns:a16="http://schemas.microsoft.com/office/drawing/2014/main" xmlns="" id="{A5412DE4-AC08-4D4D-93A9-DDA566CBC595}"/>
              </a:ext>
            </a:extLst>
          </p:cNvPr>
          <p:cNvSpPr/>
          <p:nvPr/>
        </p:nvSpPr>
        <p:spPr>
          <a:xfrm>
            <a:off x="3248722" y="5226822"/>
            <a:ext cx="4780156" cy="967608"/>
          </a:xfrm>
          <a:prstGeom prst="wedgeRoundRectCallout">
            <a:avLst>
              <a:gd name="adj1" fmla="val -29262"/>
              <a:gd name="adj2" fmla="val -78826"/>
              <a:gd name="adj3" fmla="val 16667"/>
            </a:avLst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dirty="0">
                <a:solidFill>
                  <a:schemeClr val="tx1"/>
                </a:solidFill>
              </a:rPr>
              <a:t>A servlet configuration object used by a servlet container to pass information to a servlet during </a:t>
            </a:r>
            <a:r>
              <a:rPr lang="en-US" dirty="0">
                <a:solidFill>
                  <a:schemeClr val="accent6"/>
                </a:solidFill>
              </a:rPr>
              <a:t>initialization process.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xmlns="" id="{37C9CD25-AD30-8F45-A85F-1732B18F083C}"/>
              </a:ext>
            </a:extLst>
          </p:cNvPr>
          <p:cNvSpPr/>
          <p:nvPr/>
        </p:nvSpPr>
        <p:spPr>
          <a:xfrm>
            <a:off x="2509023" y="4233591"/>
            <a:ext cx="2567121" cy="67372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919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1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 animBg="1"/>
      <p:bldP spid="8" grpId="0" animBg="1"/>
      <p:bldP spid="4" grpId="0" animBg="1"/>
      <p:bldP spid="5" grpId="0" animBg="1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1C2163C-7943-8340-9C03-87B0C889F4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 Example-2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5EFD0D27-01D3-D241-B536-95DE5DE19ECA}"/>
              </a:ext>
            </a:extLst>
          </p:cNvPr>
          <p:cNvSpPr/>
          <p:nvPr/>
        </p:nvSpPr>
        <p:spPr>
          <a:xfrm>
            <a:off x="679985" y="1185351"/>
            <a:ext cx="11106853" cy="46166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130BB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Filter1 </a:t>
            </a:r>
            <a:r>
              <a:rPr lang="en-US" sz="1400" b="1" dirty="0">
                <a:solidFill>
                  <a:srgbClr val="130BB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implements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Filter{</a:t>
            </a:r>
          </a:p>
          <a:p>
            <a:endParaRPr lang="en-US" sz="1400" b="1" dirty="0">
              <a:solidFill>
                <a:srgbClr val="130BB5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solidFill>
                  <a:srgbClr val="130BB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void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FilterConfig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config) {}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solidFill>
                  <a:srgbClr val="130BB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void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doFilter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ServletRequest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req,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ServletResponse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resp,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FilterChain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chain) </a:t>
            </a:r>
          </a:p>
          <a:p>
            <a:r>
              <a:rPr lang="en-US" sz="1400" b="1" dirty="0">
                <a:solidFill>
                  <a:srgbClr val="130BB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					 throws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IOException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ServletException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{  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PrintWriter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out=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resp.getWriter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out.print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"&lt;p&gt;filter1 is invoked before&lt;/p&gt;"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400" b="1" dirty="0">
                <a:solidFill>
                  <a:srgbClr val="130BB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req.getParameter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"login"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).equals(</a:t>
            </a:r>
            <a:r>
              <a:rPr lang="en-US" sz="14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"java"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&amp;&amp;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req.getParameter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400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pwd</a:t>
            </a:r>
            <a:r>
              <a:rPr lang="en-US" sz="14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).equals(</a:t>
            </a:r>
            <a:r>
              <a:rPr lang="en-US" sz="14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"servlet"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{ 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chain.doFilter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(req, resp);</a:t>
            </a:r>
            <a:r>
              <a:rPr 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//send request to next resource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  <a:r>
              <a:rPr 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//if</a:t>
            </a:r>
          </a:p>
          <a:p>
            <a:r>
              <a:rPr lang="en-US" sz="1400" b="1" dirty="0">
                <a:solidFill>
                  <a:srgbClr val="130BB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else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{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out.print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"&lt;p&gt;invalid login/password&lt;/p&gt;"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  <a:r>
              <a:rPr 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//else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out.print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"&lt;p&gt;filter1 is invoked after&lt;/p&gt;"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		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r>
              <a:rPr lang="en-US" sz="1400" b="1" dirty="0">
                <a:solidFill>
                  <a:srgbClr val="130BB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void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destroy() {}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}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088A0474-1EDE-7343-9C26-9D264E4B0B78}"/>
              </a:ext>
            </a:extLst>
          </p:cNvPr>
          <p:cNvSpPr/>
          <p:nvPr/>
        </p:nvSpPr>
        <p:spPr>
          <a:xfrm>
            <a:off x="179993" y="1185351"/>
            <a:ext cx="499993" cy="461664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1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2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3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4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5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6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7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8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9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10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11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12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13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14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15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16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17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18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19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20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21</a:t>
            </a:r>
          </a:p>
        </p:txBody>
      </p:sp>
      <p:sp>
        <p:nvSpPr>
          <p:cNvPr id="6" name="Rectangle: Top Corners Rounded 6">
            <a:extLst>
              <a:ext uri="{FF2B5EF4-FFF2-40B4-BE49-F238E27FC236}">
                <a16:creationId xmlns:a16="http://schemas.microsoft.com/office/drawing/2014/main" xmlns="" id="{2F202BF5-2B63-D74F-8BF1-176ACBBE50E9}"/>
              </a:ext>
            </a:extLst>
          </p:cNvPr>
          <p:cNvSpPr/>
          <p:nvPr/>
        </p:nvSpPr>
        <p:spPr>
          <a:xfrm>
            <a:off x="179993" y="856167"/>
            <a:ext cx="1726866" cy="329184"/>
          </a:xfrm>
          <a:prstGeom prst="round2Same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IN" sz="1600" dirty="0"/>
              <a:t>Filter1.java</a:t>
            </a:r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4644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animBg="1"/>
      <p:bldP spid="5" grpId="0" animBg="1"/>
      <p:bldP spid="6" grpId="0" animBg="1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03DBD0C-4930-9F43-A382-222282A993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 Example-2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FAAFB184-DCCE-6D4C-928B-C257B7314CBC}"/>
              </a:ext>
            </a:extLst>
          </p:cNvPr>
          <p:cNvSpPr/>
          <p:nvPr/>
        </p:nvSpPr>
        <p:spPr>
          <a:xfrm>
            <a:off x="679985" y="1185351"/>
            <a:ext cx="11106853" cy="44012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130BB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Filter2 </a:t>
            </a:r>
            <a:r>
              <a:rPr lang="en-US" sz="1400" b="1" dirty="0">
                <a:solidFill>
                  <a:srgbClr val="130BB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implements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Filter{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String permission;</a:t>
            </a:r>
          </a:p>
          <a:p>
            <a:r>
              <a:rPr lang="en-US" sz="1400" b="1" dirty="0">
                <a:solidFill>
                  <a:srgbClr val="130BB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void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FilterConfig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config) </a:t>
            </a:r>
            <a:r>
              <a:rPr lang="en-US" sz="1400" b="1" dirty="0">
                <a:solidFill>
                  <a:srgbClr val="130BB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throws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ServletException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{        permission=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config.getInitParameter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"permit"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       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solidFill>
                  <a:srgbClr val="130BB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void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doFilter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ServletRequest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req,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ServletResponse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resp,FilterChain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chain) </a:t>
            </a:r>
            <a:r>
              <a:rPr lang="en-US" sz="1400" b="1" dirty="0">
                <a:solidFill>
                  <a:srgbClr val="130BB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throws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IOException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										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ServletException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{	 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PrintWriter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out=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resp.getWriter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	 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out.print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"&lt;p&gt;filter2 is invoked before&lt;/p&gt;"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</a:t>
            </a:r>
            <a:r>
              <a:rPr lang="en-US" sz="1400" b="1" dirty="0">
                <a:solidFill>
                  <a:srgbClr val="130BB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permission.equals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"yes"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{ 		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chain.doFilter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(req, resp);}</a:t>
            </a:r>
            <a:r>
              <a:rPr 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//if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</a:t>
            </a:r>
            <a:r>
              <a:rPr lang="en-US" sz="1400" b="1" dirty="0">
                <a:solidFill>
                  <a:srgbClr val="130BB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{ 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out.println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"Permission Denied"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	      }</a:t>
            </a:r>
            <a:r>
              <a:rPr 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//else</a:t>
            </a: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	 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out.print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"&lt;p&gt;filter2 is invoked after&lt;/p&gt;"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		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public void destroy() {}}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28D6B88F-7BD1-9345-992F-55F5C135F361}"/>
              </a:ext>
            </a:extLst>
          </p:cNvPr>
          <p:cNvSpPr/>
          <p:nvPr/>
        </p:nvSpPr>
        <p:spPr>
          <a:xfrm>
            <a:off x="179993" y="1185351"/>
            <a:ext cx="499993" cy="440120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1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2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3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4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5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6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7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8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9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10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11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12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13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14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15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16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17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18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19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20</a:t>
            </a:r>
          </a:p>
        </p:txBody>
      </p:sp>
      <p:sp>
        <p:nvSpPr>
          <p:cNvPr id="6" name="Rectangle: Top Corners Rounded 6">
            <a:extLst>
              <a:ext uri="{FF2B5EF4-FFF2-40B4-BE49-F238E27FC236}">
                <a16:creationId xmlns:a16="http://schemas.microsoft.com/office/drawing/2014/main" xmlns="" id="{A2394EB5-C34A-E34C-A6F6-6AAC753CC38F}"/>
              </a:ext>
            </a:extLst>
          </p:cNvPr>
          <p:cNvSpPr/>
          <p:nvPr/>
        </p:nvSpPr>
        <p:spPr>
          <a:xfrm>
            <a:off x="179993" y="856167"/>
            <a:ext cx="1726866" cy="329184"/>
          </a:xfrm>
          <a:prstGeom prst="round2Same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IN" sz="1600" dirty="0"/>
              <a:t>Filter1.java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A6774CBF-9EC1-964B-8B26-4DE991BC5B80}"/>
              </a:ext>
            </a:extLst>
          </p:cNvPr>
          <p:cNvSpPr/>
          <p:nvPr/>
        </p:nvSpPr>
        <p:spPr>
          <a:xfrm>
            <a:off x="1213105" y="2085513"/>
            <a:ext cx="5544535" cy="233941"/>
          </a:xfrm>
          <a:prstGeom prst="rect">
            <a:avLst/>
          </a:prstGeom>
          <a:solidFill>
            <a:srgbClr val="FF0000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681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animBg="1"/>
      <p:bldP spid="5" grpId="0" animBg="1"/>
      <p:bldP spid="6" grpId="0" animBg="1"/>
      <p:bldP spid="7" grpId="0" animBg="1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68F3893-37C9-314C-A28F-712BD37598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 Example-2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AB455106-B4CA-8645-8B92-D7D3E6E178F9}"/>
              </a:ext>
            </a:extLst>
          </p:cNvPr>
          <p:cNvSpPr/>
          <p:nvPr/>
        </p:nvSpPr>
        <p:spPr>
          <a:xfrm>
            <a:off x="679985" y="1185351"/>
            <a:ext cx="11106853" cy="22467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130BB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FilteredServlet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130BB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extends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HttpServlet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400" b="1" dirty="0">
                <a:solidFill>
                  <a:srgbClr val="130BB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void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doGet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HttpServletRequest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request,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HttpServletResponse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response)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				</a:t>
            </a:r>
            <a:r>
              <a:rPr lang="en-US" sz="1400" b="1" dirty="0">
                <a:solidFill>
                  <a:srgbClr val="130BB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throws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ServletException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IOException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	{</a:t>
            </a:r>
          </a:p>
          <a:p>
            <a:pPr lvl="2"/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response.setContentType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"text/html"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lvl="2"/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PrintWriter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out =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response.getWriter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lvl="2"/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out.println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"&lt;p&gt;&lt;h3&gt;welcome to servlet&lt;/h3&gt;&lt;/p&gt;"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6C986F16-E8CE-0F41-BBD2-BFBB48E4A421}"/>
              </a:ext>
            </a:extLst>
          </p:cNvPr>
          <p:cNvSpPr/>
          <p:nvPr/>
        </p:nvSpPr>
        <p:spPr>
          <a:xfrm>
            <a:off x="179993" y="1185351"/>
            <a:ext cx="499993" cy="224676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1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2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3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4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5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6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7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8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9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10</a:t>
            </a:r>
          </a:p>
        </p:txBody>
      </p:sp>
      <p:sp>
        <p:nvSpPr>
          <p:cNvPr id="6" name="Rectangle: Top Corners Rounded 6">
            <a:extLst>
              <a:ext uri="{FF2B5EF4-FFF2-40B4-BE49-F238E27FC236}">
                <a16:creationId xmlns:a16="http://schemas.microsoft.com/office/drawing/2014/main" xmlns="" id="{6BC45F39-BAC9-B947-B55E-2D54AB47B121}"/>
              </a:ext>
            </a:extLst>
          </p:cNvPr>
          <p:cNvSpPr/>
          <p:nvPr/>
        </p:nvSpPr>
        <p:spPr>
          <a:xfrm>
            <a:off x="179992" y="856167"/>
            <a:ext cx="1927587" cy="329184"/>
          </a:xfrm>
          <a:prstGeom prst="round2Same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IN" sz="1600" dirty="0" err="1"/>
              <a:t>FilteredServlet.java</a:t>
            </a:r>
            <a:endParaRPr lang="en-US" sz="1600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EB0DD377-684A-6D4D-88AC-2646E7BEE6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993" y="3756619"/>
            <a:ext cx="2971800" cy="2671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944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animBg="1"/>
      <p:bldP spid="5" grpId="0" animBg="1"/>
      <p:bldP spid="6" grpId="0" animBg="1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A8FEC2E-30AA-4940-91B0-96A922A728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DA846B3-6703-D84F-A31C-F20507B8A3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Advantage of Filter</a:t>
            </a:r>
          </a:p>
          <a:p>
            <a:pPr lvl="1"/>
            <a:r>
              <a:rPr lang="en-US" dirty="0"/>
              <a:t>Filter is pluggable.</a:t>
            </a:r>
          </a:p>
          <a:p>
            <a:pPr lvl="1"/>
            <a:r>
              <a:rPr lang="en-US" dirty="0"/>
              <a:t>One filter don't have dependency onto another resource.</a:t>
            </a:r>
          </a:p>
          <a:p>
            <a:pPr lvl="1"/>
            <a:r>
              <a:rPr lang="en-US" dirty="0"/>
              <a:t>Less Maintenance Cost</a:t>
            </a:r>
          </a:p>
          <a:p>
            <a:pPr marL="742950" lvl="1" indent="-342900"/>
            <a:r>
              <a:rPr lang="en-US" dirty="0"/>
              <a:t>The </a:t>
            </a:r>
            <a:r>
              <a:rPr lang="en-US" b="1" dirty="0"/>
              <a:t>servlet filter is pluggable</a:t>
            </a:r>
            <a:r>
              <a:rPr lang="en-US" dirty="0"/>
              <a:t>, i.e. its entry is defined in the </a:t>
            </a:r>
            <a:r>
              <a:rPr lang="en-US" dirty="0" err="1"/>
              <a:t>web.xml</a:t>
            </a:r>
            <a:r>
              <a:rPr lang="en-US" dirty="0"/>
              <a:t> file, if we remove the entry of filter from the </a:t>
            </a:r>
            <a:r>
              <a:rPr lang="en-US" dirty="0" err="1"/>
              <a:t>web.xml</a:t>
            </a:r>
            <a:r>
              <a:rPr lang="en-US" dirty="0"/>
              <a:t> file, filter will be removed automatically and we don't need to change the servlet.</a:t>
            </a:r>
          </a:p>
          <a:p>
            <a:pPr marL="742950" lvl="1" indent="-342900"/>
            <a:r>
              <a:rPr lang="en-US" dirty="0"/>
              <a:t>So maintenance cost will be less.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8661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244AACB-359B-2344-8BE4-28BF0D7B6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Servlet with JDBC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6BDC801D-AA46-6343-9725-6BBFADA36A9B}"/>
              </a:ext>
            </a:extLst>
          </p:cNvPr>
          <p:cNvSpPr/>
          <p:nvPr/>
        </p:nvSpPr>
        <p:spPr>
          <a:xfrm>
            <a:off x="679986" y="1185351"/>
            <a:ext cx="11106853" cy="47089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rgbClr val="130BB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java.io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.*;</a:t>
            </a:r>
          </a:p>
          <a:p>
            <a:r>
              <a:rPr lang="en-US" sz="1200" b="1" dirty="0">
                <a:solidFill>
                  <a:srgbClr val="130BB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java.sql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.*;</a:t>
            </a:r>
          </a:p>
          <a:p>
            <a:r>
              <a:rPr lang="en-US" sz="1200" b="1" dirty="0">
                <a:solidFill>
                  <a:srgbClr val="130BB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javax.servlet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.*;</a:t>
            </a:r>
          </a:p>
          <a:p>
            <a:r>
              <a:rPr lang="en-US" sz="1200" b="1" dirty="0">
                <a:solidFill>
                  <a:srgbClr val="130BB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javax.servlet.http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.*;</a:t>
            </a:r>
          </a:p>
          <a:p>
            <a:r>
              <a:rPr lang="en-US" sz="1200" b="1" dirty="0">
                <a:solidFill>
                  <a:srgbClr val="130BB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class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JDBCServlet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dirty="0">
                <a:solidFill>
                  <a:srgbClr val="130BB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extends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HttpServlet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{   </a:t>
            </a:r>
          </a:p>
          <a:p>
            <a:r>
              <a:rPr lang="en-US" sz="1200" b="1" dirty="0">
                <a:solidFill>
                  <a:srgbClr val="130BB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void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doGet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HttpServletRequest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request,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HttpServletResponse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response)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					</a:t>
            </a:r>
            <a:r>
              <a:rPr lang="en-US" sz="1200" b="1" dirty="0">
                <a:solidFill>
                  <a:srgbClr val="130BB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throws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ServletException,IOException</a:t>
            </a:r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{  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response.setContentType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"text/html"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PrintWriter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out=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response.getWriter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     //Program continued in next slide	...</a:t>
            </a:r>
          </a:p>
          <a:p>
            <a:r>
              <a:rPr lang="en-US" sz="1200" b="1" dirty="0">
                <a:solidFill>
                  <a:srgbClr val="130BB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try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Class.forName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200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com.mysql.jdbc.Driver</a:t>
            </a:r>
            <a:r>
              <a:rPr lang="en-US" sz="12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	Connection con=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DriverManager.getConnection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12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200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jdbc:mysql</a:t>
            </a:r>
            <a:r>
              <a:rPr lang="en-US" sz="12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://localhost:3306/</a:t>
            </a:r>
            <a:r>
              <a:rPr lang="en-US" sz="1200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ajava</a:t>
            </a:r>
            <a:r>
              <a:rPr lang="en-US" sz="12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2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"root"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2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""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	Statement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con.createStatement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	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ResultSet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rs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st.executeQuery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"select * from </a:t>
            </a:r>
            <a:r>
              <a:rPr lang="en-US" sz="1200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cxcy</a:t>
            </a:r>
            <a:r>
              <a:rPr lang="en-US" sz="12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	</a:t>
            </a:r>
            <a:r>
              <a:rPr lang="en-US" sz="1200" b="1" dirty="0">
                <a:solidFill>
                  <a:srgbClr val="130BB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rs.next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())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	{ 	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out.println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"&lt;p&gt;"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rs.getInt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(1));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		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out.println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rs.getString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(2));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		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out.println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rs.getString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(3)+</a:t>
            </a:r>
            <a:r>
              <a:rPr lang="en-US" sz="12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"&lt;/p&gt;"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	}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  <a:r>
              <a:rPr lang="en-US" sz="1200" b="1" dirty="0">
                <a:solidFill>
                  <a:srgbClr val="130BB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(Exception e)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	{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out.println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"&lt;p&gt;inside exception"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e.toString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()+</a:t>
            </a:r>
            <a:r>
              <a:rPr lang="en-US" sz="12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"&lt;/p&gt;"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);}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}//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doGet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}//Class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A09C4281-B042-6A4A-98B8-ACABECE83296}"/>
              </a:ext>
            </a:extLst>
          </p:cNvPr>
          <p:cNvSpPr/>
          <p:nvPr/>
        </p:nvSpPr>
        <p:spPr>
          <a:xfrm>
            <a:off x="179993" y="1185351"/>
            <a:ext cx="499993" cy="473975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1</a:t>
            </a:r>
          </a:p>
          <a:p>
            <a:pPr algn="r"/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2</a:t>
            </a:r>
          </a:p>
          <a:p>
            <a:pPr algn="r"/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3</a:t>
            </a:r>
          </a:p>
          <a:p>
            <a:pPr algn="r"/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4</a:t>
            </a:r>
          </a:p>
          <a:p>
            <a:pPr algn="r"/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5</a:t>
            </a:r>
          </a:p>
          <a:p>
            <a:pPr algn="r"/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6</a:t>
            </a:r>
          </a:p>
          <a:p>
            <a:pPr algn="r"/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7</a:t>
            </a:r>
          </a:p>
          <a:p>
            <a:pPr algn="r"/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8</a:t>
            </a:r>
          </a:p>
          <a:p>
            <a:pPr algn="r"/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9</a:t>
            </a:r>
          </a:p>
          <a:p>
            <a:pPr algn="r"/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10</a:t>
            </a:r>
          </a:p>
          <a:p>
            <a:pPr algn="r"/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11</a:t>
            </a:r>
          </a:p>
          <a:p>
            <a:pPr algn="r"/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12</a:t>
            </a:r>
          </a:p>
          <a:p>
            <a:pPr algn="r"/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13</a:t>
            </a:r>
          </a:p>
          <a:p>
            <a:pPr algn="r"/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14</a:t>
            </a:r>
          </a:p>
          <a:p>
            <a:pPr algn="r"/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15</a:t>
            </a:r>
          </a:p>
          <a:p>
            <a:pPr algn="r"/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16</a:t>
            </a:r>
          </a:p>
          <a:p>
            <a:pPr algn="r"/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17</a:t>
            </a:r>
          </a:p>
          <a:p>
            <a:pPr algn="r"/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18</a:t>
            </a:r>
          </a:p>
          <a:p>
            <a:pPr algn="r"/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19</a:t>
            </a:r>
          </a:p>
          <a:p>
            <a:pPr algn="r"/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20</a:t>
            </a:r>
          </a:p>
          <a:p>
            <a:pPr algn="r"/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21</a:t>
            </a:r>
          </a:p>
          <a:p>
            <a:pPr algn="r"/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22</a:t>
            </a:r>
          </a:p>
          <a:p>
            <a:pPr algn="r"/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23</a:t>
            </a:r>
          </a:p>
          <a:p>
            <a:pPr algn="r"/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24</a:t>
            </a:r>
          </a:p>
          <a:p>
            <a:pPr algn="r"/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25</a:t>
            </a:r>
            <a:endParaRPr 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9" name="Rectangle: Top Corners Rounded 6">
            <a:extLst>
              <a:ext uri="{FF2B5EF4-FFF2-40B4-BE49-F238E27FC236}">
                <a16:creationId xmlns:a16="http://schemas.microsoft.com/office/drawing/2014/main" xmlns="" id="{F88D4E6A-2BA8-0545-B2A5-0FD4341615BF}"/>
              </a:ext>
            </a:extLst>
          </p:cNvPr>
          <p:cNvSpPr/>
          <p:nvPr/>
        </p:nvSpPr>
        <p:spPr>
          <a:xfrm>
            <a:off x="179993" y="856167"/>
            <a:ext cx="2150612" cy="329184"/>
          </a:xfrm>
          <a:prstGeom prst="round2Same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IN" sz="1600" dirty="0" err="1"/>
              <a:t>ServletWithJDBC.java</a:t>
            </a:r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3671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 animBg="1"/>
      <p:bldP spid="8" grpId="0" animBg="1"/>
      <p:bldP spid="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6A4D6B7-4496-8741-BEC0-EE26FEA38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Servlet Life Cycle: Service()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AD373C5-EDA1-C34F-B122-203CA0BC6D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chemeClr val="accent6"/>
                </a:solidFill>
              </a:rPr>
              <a:t>service() </a:t>
            </a:r>
            <a:r>
              <a:rPr lang="en-US" dirty="0"/>
              <a:t>method is the main method to perform the actual task. </a:t>
            </a:r>
          </a:p>
          <a:p>
            <a:r>
              <a:rPr lang="en-US" dirty="0"/>
              <a:t>The servlet container (i.e. web server) calls the </a:t>
            </a:r>
            <a:r>
              <a:rPr lang="en-US" dirty="0">
                <a:solidFill>
                  <a:schemeClr val="accent6"/>
                </a:solidFill>
              </a:rPr>
              <a:t>service() </a:t>
            </a:r>
            <a:r>
              <a:rPr lang="en-US" dirty="0"/>
              <a:t>method to handle requests coming from the client( browsers) and to write the response back to the client.</a:t>
            </a:r>
          </a:p>
          <a:p>
            <a:r>
              <a:rPr lang="en-US" dirty="0"/>
              <a:t>Each time the server receives a request for a servlet, the server spawns a </a:t>
            </a:r>
            <a:r>
              <a:rPr lang="en-US" dirty="0">
                <a:solidFill>
                  <a:schemeClr val="accent6"/>
                </a:solidFill>
              </a:rPr>
              <a:t>new thread </a:t>
            </a:r>
            <a:r>
              <a:rPr lang="en-US" dirty="0"/>
              <a:t>and calls service.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The </a:t>
            </a:r>
            <a:r>
              <a:rPr lang="en-US" dirty="0">
                <a:solidFill>
                  <a:schemeClr val="accent6"/>
                </a:solidFill>
              </a:rPr>
              <a:t>service() </a:t>
            </a:r>
            <a:r>
              <a:rPr lang="en-US" dirty="0"/>
              <a:t>method checks the HTTP request type </a:t>
            </a:r>
            <a:r>
              <a:rPr lang="en-US" dirty="0">
                <a:solidFill>
                  <a:schemeClr val="accent6"/>
                </a:solidFill>
              </a:rPr>
              <a:t>(GET, POST, PUT, DELETE, etc.) </a:t>
            </a:r>
            <a:r>
              <a:rPr lang="en-US" dirty="0"/>
              <a:t>and calls </a:t>
            </a:r>
            <a:r>
              <a:rPr lang="en-US" dirty="0" err="1">
                <a:solidFill>
                  <a:schemeClr val="accent6"/>
                </a:solidFill>
              </a:rPr>
              <a:t>doGet</a:t>
            </a:r>
            <a:r>
              <a:rPr lang="en-US" dirty="0">
                <a:solidFill>
                  <a:schemeClr val="accent6"/>
                </a:solidFill>
              </a:rPr>
              <a:t>, </a:t>
            </a:r>
            <a:r>
              <a:rPr lang="en-US" dirty="0" err="1">
                <a:solidFill>
                  <a:schemeClr val="accent6"/>
                </a:solidFill>
              </a:rPr>
              <a:t>doPost</a:t>
            </a:r>
            <a:r>
              <a:rPr lang="en-US" dirty="0">
                <a:solidFill>
                  <a:schemeClr val="accent6"/>
                </a:solidFill>
              </a:rPr>
              <a:t>, </a:t>
            </a:r>
            <a:r>
              <a:rPr lang="en-US" dirty="0" err="1">
                <a:solidFill>
                  <a:schemeClr val="accent6"/>
                </a:solidFill>
              </a:rPr>
              <a:t>doPut</a:t>
            </a:r>
            <a:r>
              <a:rPr lang="en-US" dirty="0">
                <a:solidFill>
                  <a:schemeClr val="accent6"/>
                </a:solidFill>
              </a:rPr>
              <a:t>, </a:t>
            </a:r>
            <a:r>
              <a:rPr lang="en-US" dirty="0" err="1">
                <a:solidFill>
                  <a:schemeClr val="accent6"/>
                </a:solidFill>
              </a:rPr>
              <a:t>doDelete</a:t>
            </a:r>
            <a:r>
              <a:rPr lang="en-US" dirty="0"/>
              <a:t>, etc. methods as appropriate.</a:t>
            </a:r>
          </a:p>
          <a:p>
            <a:r>
              <a:rPr lang="en-US" dirty="0"/>
              <a:t>The </a:t>
            </a:r>
            <a:r>
              <a:rPr lang="en-US" dirty="0" err="1">
                <a:solidFill>
                  <a:schemeClr val="accent6"/>
                </a:solidFill>
              </a:rPr>
              <a:t>doGet</a:t>
            </a:r>
            <a:r>
              <a:rPr lang="en-US" dirty="0">
                <a:solidFill>
                  <a:schemeClr val="accent6"/>
                </a:solidFill>
              </a:rPr>
              <a:t>() </a:t>
            </a:r>
            <a:r>
              <a:rPr lang="en-US" dirty="0"/>
              <a:t>and </a:t>
            </a:r>
            <a:r>
              <a:rPr lang="en-US" dirty="0" err="1">
                <a:solidFill>
                  <a:schemeClr val="accent6"/>
                </a:solidFill>
              </a:rPr>
              <a:t>doPost</a:t>
            </a:r>
            <a:r>
              <a:rPr lang="en-US" dirty="0">
                <a:solidFill>
                  <a:schemeClr val="accent6"/>
                </a:solidFill>
              </a:rPr>
              <a:t>() </a:t>
            </a:r>
            <a:r>
              <a:rPr lang="en-US" dirty="0"/>
              <a:t>are most frequently used methods with in each service request.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C1D6A555-AB8E-8442-9B7B-B1D962E04F22}"/>
              </a:ext>
            </a:extLst>
          </p:cNvPr>
          <p:cNvSpPr/>
          <p:nvPr/>
        </p:nvSpPr>
        <p:spPr>
          <a:xfrm>
            <a:off x="344826" y="3227911"/>
            <a:ext cx="11471868" cy="14773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130BB5"/>
                </a:solidFill>
                <a:latin typeface="Courier New" pitchFamily="49" charset="0"/>
                <a:cs typeface="Courier New" pitchFamily="49" charset="0"/>
              </a:rPr>
              <a:t>public void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service(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ServletRequest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 request,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ServletResponse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 response) </a:t>
            </a:r>
          </a:p>
          <a:p>
            <a:r>
              <a:rPr lang="en-US" b="1" dirty="0">
                <a:solidFill>
                  <a:srgbClr val="130BB5"/>
                </a:solidFill>
                <a:latin typeface="Courier New" pitchFamily="49" charset="0"/>
                <a:cs typeface="Courier New" pitchFamily="49" charset="0"/>
              </a:rPr>
              <a:t>	    					throws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ServletException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IOException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latin typeface="Courier New" pitchFamily="49" charset="0"/>
                <a:cs typeface="Courier New" pitchFamily="49" charset="0"/>
              </a:rPr>
              <a:t>{ </a:t>
            </a:r>
          </a:p>
          <a:p>
            <a:r>
              <a:rPr lang="en-US" b="1" dirty="0">
                <a:latin typeface="Courier New" pitchFamily="49" charset="0"/>
                <a:cs typeface="Courier New" pitchFamily="49" charset="0"/>
              </a:rPr>
              <a:t>	…</a:t>
            </a:r>
          </a:p>
          <a:p>
            <a:r>
              <a:rPr lang="en-US" b="1" dirty="0"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6" name="Rectangle: Top Corners Rounded 6">
            <a:extLst>
              <a:ext uri="{FF2B5EF4-FFF2-40B4-BE49-F238E27FC236}">
                <a16:creationId xmlns:a16="http://schemas.microsoft.com/office/drawing/2014/main" xmlns="" id="{B3667148-59C6-3847-B2E1-5941EB56B970}"/>
              </a:ext>
            </a:extLst>
          </p:cNvPr>
          <p:cNvSpPr/>
          <p:nvPr/>
        </p:nvSpPr>
        <p:spPr>
          <a:xfrm>
            <a:off x="344826" y="2894078"/>
            <a:ext cx="1537296" cy="329184"/>
          </a:xfrm>
          <a:prstGeom prst="round2Same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IN" sz="1600" dirty="0"/>
              <a:t>Syntax</a:t>
            </a:r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3902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animBg="1"/>
      <p:bldP spid="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8B40116-6819-F340-A08C-EF6E3D21D5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Servlet Life Cycle: Destroy()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F2327EB-FBAE-2C4B-9A78-29B63E6CFD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destroy() method is called </a:t>
            </a:r>
            <a:r>
              <a:rPr lang="en-US" dirty="0">
                <a:solidFill>
                  <a:schemeClr val="accent6"/>
                </a:solidFill>
              </a:rPr>
              <a:t>only once</a:t>
            </a:r>
            <a:r>
              <a:rPr lang="en-US" dirty="0"/>
              <a:t> at the end of the life cycle of a servlet. </a:t>
            </a:r>
          </a:p>
          <a:p>
            <a:r>
              <a:rPr lang="en-US" dirty="0"/>
              <a:t>This method gives your servlet a chance to close </a:t>
            </a:r>
          </a:p>
          <a:p>
            <a:pPr lvl="1"/>
            <a:r>
              <a:rPr lang="en-US" dirty="0">
                <a:solidFill>
                  <a:schemeClr val="accent6"/>
                </a:solidFill>
              </a:rPr>
              <a:t>database</a:t>
            </a:r>
            <a:r>
              <a:rPr lang="en-US" dirty="0"/>
              <a:t> connections, </a:t>
            </a:r>
          </a:p>
          <a:p>
            <a:pPr lvl="1"/>
            <a:r>
              <a:rPr lang="en-US" dirty="0">
                <a:solidFill>
                  <a:schemeClr val="accent6"/>
                </a:solidFill>
              </a:rPr>
              <a:t>halt</a:t>
            </a:r>
            <a:r>
              <a:rPr lang="en-US" dirty="0"/>
              <a:t> background threads, </a:t>
            </a:r>
          </a:p>
          <a:p>
            <a:pPr lvl="1"/>
            <a:r>
              <a:rPr lang="en-US" dirty="0"/>
              <a:t>write </a:t>
            </a:r>
            <a:r>
              <a:rPr lang="en-US" dirty="0">
                <a:solidFill>
                  <a:schemeClr val="accent6"/>
                </a:solidFill>
              </a:rPr>
              <a:t>cookie lists or hit counts </a:t>
            </a:r>
            <a:r>
              <a:rPr lang="en-US" dirty="0"/>
              <a:t>to disk, and </a:t>
            </a:r>
          </a:p>
          <a:p>
            <a:pPr lvl="1"/>
            <a:r>
              <a:rPr lang="en-US" dirty="0"/>
              <a:t>perform other such </a:t>
            </a:r>
            <a:r>
              <a:rPr lang="en-US" dirty="0">
                <a:solidFill>
                  <a:schemeClr val="accent6"/>
                </a:solidFill>
              </a:rPr>
              <a:t>cleanup</a:t>
            </a:r>
            <a:r>
              <a:rPr lang="en-US" dirty="0"/>
              <a:t> activities.</a:t>
            </a:r>
          </a:p>
          <a:p>
            <a:r>
              <a:rPr lang="en-US" dirty="0"/>
              <a:t>After the destroy() method is called, the servlet object is marked for garbage collection. </a:t>
            </a:r>
          </a:p>
          <a:p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BC9764AA-F042-DB48-856A-1F9B93EE7429}"/>
              </a:ext>
            </a:extLst>
          </p:cNvPr>
          <p:cNvSpPr/>
          <p:nvPr/>
        </p:nvSpPr>
        <p:spPr>
          <a:xfrm>
            <a:off x="390832" y="3993832"/>
            <a:ext cx="6665288" cy="12003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public void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destroy() </a:t>
            </a:r>
          </a:p>
          <a:p>
            <a:r>
              <a:rPr lang="en-US" b="1" dirty="0">
                <a:latin typeface="Courier New" pitchFamily="49" charset="0"/>
                <a:cs typeface="Courier New" pitchFamily="49" charset="0"/>
              </a:rPr>
              <a:t>{ </a:t>
            </a:r>
          </a:p>
          <a:p>
            <a:r>
              <a:rPr lang="en-US" b="1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// Finalization code...</a:t>
            </a:r>
          </a:p>
          <a:p>
            <a:r>
              <a:rPr lang="en-US" b="1" dirty="0"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6" name="Rectangle: Top Corners Rounded 6">
            <a:extLst>
              <a:ext uri="{FF2B5EF4-FFF2-40B4-BE49-F238E27FC236}">
                <a16:creationId xmlns:a16="http://schemas.microsoft.com/office/drawing/2014/main" xmlns="" id="{65DDE2A3-10F5-704B-AF23-DDD0B2DED27C}"/>
              </a:ext>
            </a:extLst>
          </p:cNvPr>
          <p:cNvSpPr/>
          <p:nvPr/>
        </p:nvSpPr>
        <p:spPr>
          <a:xfrm>
            <a:off x="390832" y="3659999"/>
            <a:ext cx="1537296" cy="329184"/>
          </a:xfrm>
          <a:prstGeom prst="round2Same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IN" sz="1600" dirty="0"/>
              <a:t>Syntax</a:t>
            </a:r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6372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animBg="1"/>
      <p:bldP spid="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46F5147-745C-9A4D-942E-8DF580D0A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Servlet Life Cycle</a:t>
            </a:r>
          </a:p>
        </p:txBody>
      </p:sp>
      <p:pic>
        <p:nvPicPr>
          <p:cNvPr id="4" name="How Servlets works.mp4">
            <a:hlinkClick r:id="" action="ppaction://media"/>
            <a:extLst>
              <a:ext uri="{FF2B5EF4-FFF2-40B4-BE49-F238E27FC236}">
                <a16:creationId xmlns:a16="http://schemas.microsoft.com/office/drawing/2014/main" xmlns="" id="{C88DE67B-F58C-DC4A-861B-107BE5074928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55393" y="1032968"/>
            <a:ext cx="9028450" cy="5035978"/>
          </a:xfrm>
        </p:spPr>
      </p:pic>
    </p:spTree>
    <p:extLst>
      <p:ext uri="{BB962C8B-B14F-4D97-AF65-F5344CB8AC3E}">
        <p14:creationId xmlns:p14="http://schemas.microsoft.com/office/powerpoint/2010/main" val="3503761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D4B1BB1-4292-5040-B780-713A92338A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 err="1"/>
              <a:t>doGet</a:t>
            </a:r>
            <a:r>
              <a:rPr lang="en-IN" dirty="0"/>
              <a:t>() v/s </a:t>
            </a:r>
            <a:r>
              <a:rPr lang="en-IN" dirty="0" err="1"/>
              <a:t>doPost</a:t>
            </a:r>
            <a:r>
              <a:rPr lang="en-IN" dirty="0"/>
              <a:t>()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7AFA1147-38D7-3547-9206-509166DE74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doGet</a:t>
            </a:r>
            <a:r>
              <a:rPr lang="en-US" dirty="0"/>
              <a:t>()</a:t>
            </a:r>
          </a:p>
          <a:p>
            <a:pPr lvl="1"/>
            <a:r>
              <a:rPr lang="en-US" dirty="0"/>
              <a:t>A GET request results from request for a </a:t>
            </a:r>
            <a:r>
              <a:rPr lang="en-US" dirty="0">
                <a:solidFill>
                  <a:schemeClr val="accent6"/>
                </a:solidFill>
              </a:rPr>
              <a:t>URL or from an HTML </a:t>
            </a:r>
            <a:r>
              <a:rPr lang="en-US" dirty="0"/>
              <a:t>form, should be handled by </a:t>
            </a:r>
            <a:r>
              <a:rPr lang="en-US" dirty="0" err="1"/>
              <a:t>doGet</a:t>
            </a:r>
            <a:r>
              <a:rPr lang="en-US" dirty="0"/>
              <a:t>() method.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 err="1"/>
              <a:t>doPost</a:t>
            </a:r>
            <a:r>
              <a:rPr lang="en-US" dirty="0"/>
              <a:t>()</a:t>
            </a:r>
          </a:p>
          <a:p>
            <a:pPr lvl="1"/>
            <a:r>
              <a:rPr lang="en-US" dirty="0"/>
              <a:t>A </a:t>
            </a:r>
            <a:r>
              <a:rPr lang="en-US" dirty="0">
                <a:solidFill>
                  <a:schemeClr val="accent6"/>
                </a:solidFill>
              </a:rPr>
              <a:t>POST</a:t>
            </a:r>
            <a:r>
              <a:rPr lang="en-US" dirty="0"/>
              <a:t> request results from an </a:t>
            </a:r>
            <a:r>
              <a:rPr lang="en-US" dirty="0">
                <a:solidFill>
                  <a:schemeClr val="accent6"/>
                </a:solidFill>
              </a:rPr>
              <a:t>HTML</a:t>
            </a:r>
            <a:r>
              <a:rPr lang="en-US" dirty="0"/>
              <a:t> form that specifically lists POST as the METHOD and it should be handled by </a:t>
            </a:r>
            <a:r>
              <a:rPr lang="en-US" dirty="0" err="1">
                <a:solidFill>
                  <a:schemeClr val="accent6"/>
                </a:solidFill>
              </a:rPr>
              <a:t>doPost</a:t>
            </a:r>
            <a:r>
              <a:rPr lang="en-US" dirty="0"/>
              <a:t>() method.</a:t>
            </a:r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DBDF84D6-CA3F-6C41-8450-2546F7EFEC03}"/>
              </a:ext>
            </a:extLst>
          </p:cNvPr>
          <p:cNvSpPr/>
          <p:nvPr/>
        </p:nvSpPr>
        <p:spPr>
          <a:xfrm>
            <a:off x="405499" y="1968175"/>
            <a:ext cx="11471868" cy="11695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marL="87312"/>
            <a:r>
              <a:rPr lang="en-US" sz="1400" b="1" dirty="0">
                <a:solidFill>
                  <a:srgbClr val="000088"/>
                </a:solidFill>
                <a:latin typeface="Courier New" pitchFamily="49" charset="0"/>
                <a:cs typeface="Courier New" pitchFamily="49" charset="0"/>
              </a:rPr>
              <a:t>public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>
                <a:solidFill>
                  <a:srgbClr val="000088"/>
                </a:solidFill>
                <a:latin typeface="Courier New" pitchFamily="49" charset="0"/>
                <a:cs typeface="Courier New" pitchFamily="49" charset="0"/>
              </a:rPr>
              <a:t>void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doGet</a:t>
            </a:r>
            <a:r>
              <a:rPr lang="en-US" sz="1400" b="1" dirty="0">
                <a:solidFill>
                  <a:srgbClr val="6666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b="1" dirty="0" err="1">
                <a:solidFill>
                  <a:srgbClr val="7F0055"/>
                </a:solidFill>
                <a:latin typeface="Courier New" pitchFamily="49" charset="0"/>
                <a:cs typeface="Courier New" pitchFamily="49" charset="0"/>
              </a:rPr>
              <a:t>HttpServletRequest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request</a:t>
            </a:r>
            <a:r>
              <a:rPr lang="en-US" sz="1400" b="1" dirty="0" err="1">
                <a:solidFill>
                  <a:srgbClr val="666600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en-US" sz="1400" b="1" dirty="0" err="1">
                <a:solidFill>
                  <a:srgbClr val="7F0055"/>
                </a:solidFill>
                <a:latin typeface="Courier New" pitchFamily="49" charset="0"/>
                <a:cs typeface="Courier New" pitchFamily="49" charset="0"/>
              </a:rPr>
              <a:t>HttpServletResponse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 response</a:t>
            </a:r>
            <a:r>
              <a:rPr lang="en-US" sz="1400" b="1" dirty="0">
                <a:solidFill>
                  <a:srgbClr val="6666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 	</a:t>
            </a:r>
          </a:p>
          <a:p>
            <a:pPr marL="87312"/>
            <a:r>
              <a:rPr lang="en-US" sz="1400" b="1" dirty="0">
                <a:solidFill>
                  <a:srgbClr val="000088"/>
                </a:solidFill>
                <a:latin typeface="Courier New" pitchFamily="49" charset="0"/>
                <a:cs typeface="Courier New" pitchFamily="49" charset="0"/>
              </a:rPr>
              <a:t> 							throws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err="1">
                <a:solidFill>
                  <a:srgbClr val="7F0055"/>
                </a:solidFill>
                <a:latin typeface="Courier New" pitchFamily="49" charset="0"/>
                <a:cs typeface="Courier New" pitchFamily="49" charset="0"/>
              </a:rPr>
              <a:t>ServletException</a:t>
            </a:r>
            <a:r>
              <a:rPr lang="en-US" sz="1400" b="1" dirty="0">
                <a:solidFill>
                  <a:srgbClr val="666600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err="1">
                <a:solidFill>
                  <a:srgbClr val="7F0055"/>
                </a:solidFill>
                <a:latin typeface="Courier New" pitchFamily="49" charset="0"/>
                <a:cs typeface="Courier New" pitchFamily="49" charset="0"/>
              </a:rPr>
              <a:t>IOException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 </a:t>
            </a:r>
          </a:p>
          <a:p>
            <a:pPr marL="87312"/>
            <a:r>
              <a:rPr lang="en-US" sz="1400" b="1" dirty="0">
                <a:solidFill>
                  <a:srgbClr val="666600"/>
                </a:solidFill>
                <a:latin typeface="Courier New" pitchFamily="49" charset="0"/>
                <a:cs typeface="Courier New" pitchFamily="49" charset="0"/>
              </a:rPr>
              <a:t>{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 </a:t>
            </a:r>
          </a:p>
          <a:p>
            <a:pPr marL="87312"/>
            <a:r>
              <a:rPr lang="en-US" sz="1400" b="1" dirty="0">
                <a:solidFill>
                  <a:srgbClr val="880000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// Servlet code …</a:t>
            </a:r>
          </a:p>
          <a:p>
            <a:pPr marL="87312"/>
            <a:r>
              <a:rPr lang="en-US" sz="1400" b="1" dirty="0">
                <a:solidFill>
                  <a:srgbClr val="666600"/>
                </a:solidFill>
                <a:latin typeface="Courier New" pitchFamily="49" charset="0"/>
                <a:cs typeface="Courier New" pitchFamily="49" charset="0"/>
              </a:rPr>
              <a:t>}</a:t>
            </a:r>
            <a:endParaRPr lang="en-US" dirty="0"/>
          </a:p>
        </p:txBody>
      </p:sp>
      <p:sp>
        <p:nvSpPr>
          <p:cNvPr id="5" name="Rectangle: Top Corners Rounded 6">
            <a:extLst>
              <a:ext uri="{FF2B5EF4-FFF2-40B4-BE49-F238E27FC236}">
                <a16:creationId xmlns:a16="http://schemas.microsoft.com/office/drawing/2014/main" xmlns="" id="{5FEE4031-03C2-9646-80F2-DDBCEC8EC65F}"/>
              </a:ext>
            </a:extLst>
          </p:cNvPr>
          <p:cNvSpPr/>
          <p:nvPr/>
        </p:nvSpPr>
        <p:spPr>
          <a:xfrm>
            <a:off x="405499" y="1634342"/>
            <a:ext cx="1537296" cy="329184"/>
          </a:xfrm>
          <a:prstGeom prst="round2Same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IN" sz="1600" dirty="0"/>
              <a:t>Syntax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32511D20-7D4A-9341-A759-857EC0021CD5}"/>
              </a:ext>
            </a:extLst>
          </p:cNvPr>
          <p:cNvSpPr/>
          <p:nvPr/>
        </p:nvSpPr>
        <p:spPr>
          <a:xfrm>
            <a:off x="360066" y="4965978"/>
            <a:ext cx="8509614" cy="11695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marL="87312"/>
            <a:r>
              <a:rPr lang="en-US" sz="1400" b="1" dirty="0">
                <a:solidFill>
                  <a:srgbClr val="000088"/>
                </a:solidFill>
                <a:latin typeface="Courier New" pitchFamily="49" charset="0"/>
                <a:cs typeface="Courier New" pitchFamily="49" charset="0"/>
              </a:rPr>
              <a:t>public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>
                <a:solidFill>
                  <a:srgbClr val="000088"/>
                </a:solidFill>
                <a:latin typeface="Courier New" pitchFamily="49" charset="0"/>
                <a:cs typeface="Courier New" pitchFamily="49" charset="0"/>
              </a:rPr>
              <a:t>void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doGet</a:t>
            </a:r>
            <a:r>
              <a:rPr lang="en-US" sz="1400" b="1" dirty="0">
                <a:solidFill>
                  <a:srgbClr val="6666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b="1" dirty="0" err="1">
                <a:solidFill>
                  <a:srgbClr val="7F0055"/>
                </a:solidFill>
                <a:latin typeface="Courier New" pitchFamily="49" charset="0"/>
                <a:cs typeface="Courier New" pitchFamily="49" charset="0"/>
              </a:rPr>
              <a:t>HttpServletRequest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request</a:t>
            </a:r>
            <a:r>
              <a:rPr lang="en-US" sz="1400" b="1" dirty="0" err="1">
                <a:solidFill>
                  <a:srgbClr val="666600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en-US" sz="1400" b="1" dirty="0" err="1">
                <a:solidFill>
                  <a:srgbClr val="7F0055"/>
                </a:solidFill>
                <a:latin typeface="Courier New" pitchFamily="49" charset="0"/>
                <a:cs typeface="Courier New" pitchFamily="49" charset="0"/>
              </a:rPr>
              <a:t>HttpServletResponse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 response</a:t>
            </a:r>
            <a:r>
              <a:rPr lang="en-US" sz="1400" b="1" dirty="0">
                <a:solidFill>
                  <a:srgbClr val="6666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 	</a:t>
            </a:r>
            <a:r>
              <a:rPr lang="en-US" sz="1400" b="1" dirty="0">
                <a:solidFill>
                  <a:srgbClr val="000088"/>
                </a:solidFill>
                <a:latin typeface="Courier New" pitchFamily="49" charset="0"/>
                <a:cs typeface="Courier New" pitchFamily="49" charset="0"/>
              </a:rPr>
              <a:t> 				throws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err="1">
                <a:solidFill>
                  <a:srgbClr val="7F0055"/>
                </a:solidFill>
                <a:latin typeface="Courier New" pitchFamily="49" charset="0"/>
                <a:cs typeface="Courier New" pitchFamily="49" charset="0"/>
              </a:rPr>
              <a:t>ServletException</a:t>
            </a:r>
            <a:r>
              <a:rPr lang="en-US" sz="1400" b="1" dirty="0">
                <a:solidFill>
                  <a:srgbClr val="666600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err="1">
                <a:solidFill>
                  <a:srgbClr val="7F0055"/>
                </a:solidFill>
                <a:latin typeface="Courier New" pitchFamily="49" charset="0"/>
                <a:cs typeface="Courier New" pitchFamily="49" charset="0"/>
              </a:rPr>
              <a:t>IOException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 </a:t>
            </a:r>
          </a:p>
          <a:p>
            <a:pPr marL="87312"/>
            <a:r>
              <a:rPr lang="en-US" sz="1400" b="1" dirty="0">
                <a:solidFill>
                  <a:srgbClr val="666600"/>
                </a:solidFill>
                <a:latin typeface="Courier New" pitchFamily="49" charset="0"/>
                <a:cs typeface="Courier New" pitchFamily="49" charset="0"/>
              </a:rPr>
              <a:t>{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 </a:t>
            </a:r>
          </a:p>
          <a:p>
            <a:pPr marL="87312"/>
            <a:r>
              <a:rPr lang="en-US" sz="1400" b="1" dirty="0">
                <a:solidFill>
                  <a:srgbClr val="880000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// Servlet code …</a:t>
            </a:r>
          </a:p>
          <a:p>
            <a:pPr marL="87312"/>
            <a:r>
              <a:rPr lang="en-US" sz="1400" b="1" dirty="0">
                <a:solidFill>
                  <a:srgbClr val="666600"/>
                </a:solidFill>
                <a:latin typeface="Courier New" pitchFamily="49" charset="0"/>
                <a:cs typeface="Courier New" pitchFamily="49" charset="0"/>
              </a:rPr>
              <a:t>}</a:t>
            </a:r>
            <a:endParaRPr lang="en-US" dirty="0"/>
          </a:p>
        </p:txBody>
      </p:sp>
      <p:sp>
        <p:nvSpPr>
          <p:cNvPr id="7" name="Rectangle: Top Corners Rounded 6">
            <a:extLst>
              <a:ext uri="{FF2B5EF4-FFF2-40B4-BE49-F238E27FC236}">
                <a16:creationId xmlns:a16="http://schemas.microsoft.com/office/drawing/2014/main" xmlns="" id="{32AAB95F-5B01-F34A-B9B3-E84D1E0EEB8F}"/>
              </a:ext>
            </a:extLst>
          </p:cNvPr>
          <p:cNvSpPr/>
          <p:nvPr/>
        </p:nvSpPr>
        <p:spPr>
          <a:xfrm>
            <a:off x="360066" y="4632145"/>
            <a:ext cx="1537296" cy="329184"/>
          </a:xfrm>
          <a:prstGeom prst="round2Same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IN" sz="1600" dirty="0"/>
              <a:t>Syntax</a:t>
            </a:r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2852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animBg="1"/>
      <p:bldP spid="5" grpId="0" animBg="1"/>
      <p:bldP spid="6" grpId="0" uiExpand="1" build="p" animBg="1"/>
      <p:bldP spid="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DDAB1F4-8EF7-9649-BA88-635C54E76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doGet</a:t>
            </a:r>
            <a:r>
              <a:rPr lang="en-US" dirty="0"/>
              <a:t>() vs </a:t>
            </a:r>
            <a:r>
              <a:rPr lang="en-US" dirty="0" err="1"/>
              <a:t>doPost</a:t>
            </a:r>
            <a:r>
              <a:rPr lang="en-US" dirty="0"/>
              <a:t>()</a:t>
            </a:r>
          </a:p>
        </p:txBody>
      </p:sp>
      <p:graphicFrame>
        <p:nvGraphicFramePr>
          <p:cNvPr id="4" name="Content Placeholder 4">
            <a:extLst>
              <a:ext uri="{FF2B5EF4-FFF2-40B4-BE49-F238E27FC236}">
                <a16:creationId xmlns:a16="http://schemas.microsoft.com/office/drawing/2014/main" xmlns="" id="{3CAABCA9-2DD8-4F43-A972-CEFFAE49C92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46395461"/>
              </p:ext>
            </p:extLst>
          </p:nvPr>
        </p:nvGraphicFramePr>
        <p:xfrm>
          <a:off x="446049" y="923693"/>
          <a:ext cx="11285034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4251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64251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err="1"/>
                        <a:t>doGet</a:t>
                      </a:r>
                      <a:r>
                        <a:rPr lang="en-US" sz="2400" b="1" dirty="0"/>
                        <a:t>()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err="1"/>
                        <a:t>doPost</a:t>
                      </a:r>
                      <a:r>
                        <a:rPr lang="en-US" sz="2400" b="1" dirty="0"/>
                        <a:t>()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xmlns="" id="{92C7368D-C26E-B748-97CA-019C0D1CDCE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00531056"/>
              </p:ext>
            </p:extLst>
          </p:nvPr>
        </p:nvGraphicFramePr>
        <p:xfrm>
          <a:off x="446043" y="4490317"/>
          <a:ext cx="11285034" cy="701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4251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64251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doGet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is </a:t>
                      </a:r>
                      <a:r>
                        <a:rPr lang="en-US" sz="2000" b="0" i="0" kern="1200" dirty="0">
                          <a:solidFill>
                            <a:schemeClr val="accent6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faster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comparatively</a:t>
                      </a:r>
                      <a:endParaRPr lang="en-US" sz="20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doPost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is slower compared to </a:t>
                      </a:r>
                      <a:r>
                        <a:rPr lang="en-US" sz="20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doGet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since </a:t>
                      </a:r>
                      <a:r>
                        <a:rPr lang="en-US" sz="20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doPost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does not write the content length</a:t>
                      </a:r>
                      <a:endParaRPr lang="en-US" sz="20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6" name="Content Placeholder 4">
            <a:extLst>
              <a:ext uri="{FF2B5EF4-FFF2-40B4-BE49-F238E27FC236}">
                <a16:creationId xmlns:a16="http://schemas.microsoft.com/office/drawing/2014/main" xmlns="" id="{C6A761B7-152B-DF4A-81C6-BF988D5F5B5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83583880"/>
              </p:ext>
            </p:extLst>
          </p:nvPr>
        </p:nvGraphicFramePr>
        <p:xfrm>
          <a:off x="446049" y="1380893"/>
          <a:ext cx="11285034" cy="701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4251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64251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just"/>
                      <a:r>
                        <a:rPr lang="en-US" sz="2000" dirty="0"/>
                        <a:t>In this method</a:t>
                      </a:r>
                      <a:r>
                        <a:rPr lang="en-US" sz="2000" dirty="0">
                          <a:solidFill>
                            <a:srgbClr val="0000FF"/>
                          </a:solidFill>
                        </a:rPr>
                        <a:t>,</a:t>
                      </a:r>
                      <a:r>
                        <a:rPr lang="en-US" sz="2000" baseline="0" dirty="0">
                          <a:solidFill>
                            <a:srgbClr val="0000FF"/>
                          </a:solidFill>
                        </a:rPr>
                        <a:t> </a:t>
                      </a:r>
                      <a:r>
                        <a:rPr lang="en-US" sz="2000" dirty="0">
                          <a:solidFill>
                            <a:schemeClr val="accent6"/>
                          </a:solidFill>
                        </a:rPr>
                        <a:t>parameters are appended </a:t>
                      </a:r>
                      <a:r>
                        <a:rPr lang="en-US" sz="2000" dirty="0"/>
                        <a:t>to the URL and sent along with header information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 </a:t>
                      </a:r>
                      <a:r>
                        <a:rPr lang="en-US" sz="20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doPost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(), parameters are sent in separate line in the body </a:t>
                      </a:r>
                      <a:endParaRPr lang="en-US" sz="20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7" name="Content Placeholder 4">
            <a:extLst>
              <a:ext uri="{FF2B5EF4-FFF2-40B4-BE49-F238E27FC236}">
                <a16:creationId xmlns:a16="http://schemas.microsoft.com/office/drawing/2014/main" xmlns="" id="{0DA56B5D-301C-DD4D-8A96-09D89F8BBD1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82829247"/>
              </p:ext>
            </p:extLst>
          </p:nvPr>
        </p:nvGraphicFramePr>
        <p:xfrm>
          <a:off x="446049" y="2081933"/>
          <a:ext cx="11285034" cy="701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4251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64251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Maximum size of data that can be sent using </a:t>
                      </a:r>
                      <a:r>
                        <a:rPr lang="en-US" sz="20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doGet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is </a:t>
                      </a:r>
                      <a:r>
                        <a:rPr lang="en-US" sz="2000" b="0" i="0" kern="1200" dirty="0">
                          <a:solidFill>
                            <a:schemeClr val="accent6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240 bytes</a:t>
                      </a:r>
                      <a:endParaRPr lang="en-US" sz="2000" dirty="0">
                        <a:solidFill>
                          <a:schemeClr val="accent6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There is </a:t>
                      </a:r>
                      <a:r>
                        <a:rPr lang="en-US" sz="2000" b="0" i="0" kern="1200" dirty="0">
                          <a:solidFill>
                            <a:schemeClr val="accent6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maximum size for data </a:t>
                      </a:r>
                      <a:endParaRPr lang="en-US" sz="20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8" name="Content Placeholder 4">
            <a:extLst>
              <a:ext uri="{FF2B5EF4-FFF2-40B4-BE49-F238E27FC236}">
                <a16:creationId xmlns:a16="http://schemas.microsoft.com/office/drawing/2014/main" xmlns="" id="{95036A6D-5360-744F-A6AB-0AB1FA69613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53232991"/>
              </p:ext>
            </p:extLst>
          </p:nvPr>
        </p:nvGraphicFramePr>
        <p:xfrm>
          <a:off x="446048" y="2783437"/>
          <a:ext cx="11285034" cy="396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4251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64251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Parameters are not </a:t>
                      </a:r>
                      <a:r>
                        <a:rPr lang="en-US" sz="2000" b="0" i="0" kern="1200" dirty="0">
                          <a:solidFill>
                            <a:schemeClr val="accent6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encrypted</a:t>
                      </a:r>
                      <a:endParaRPr lang="en-US" sz="2000" dirty="0">
                        <a:solidFill>
                          <a:schemeClr val="accent6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Parameters are </a:t>
                      </a:r>
                      <a:r>
                        <a:rPr lang="en-US" sz="2000" b="0" i="0" kern="1200" dirty="0">
                          <a:solidFill>
                            <a:schemeClr val="accent6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encrypted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 here</a:t>
                      </a:r>
                      <a:endParaRPr lang="en-US" sz="20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" name="Content Placeholder 4">
            <a:extLst>
              <a:ext uri="{FF2B5EF4-FFF2-40B4-BE49-F238E27FC236}">
                <a16:creationId xmlns:a16="http://schemas.microsoft.com/office/drawing/2014/main" xmlns="" id="{24AD973B-F242-C844-8687-4C47F8E98CC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60075161"/>
              </p:ext>
            </p:extLst>
          </p:nvPr>
        </p:nvGraphicFramePr>
        <p:xfrm>
          <a:off x="446046" y="3179677"/>
          <a:ext cx="11285034" cy="1310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4251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64251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i="1" dirty="0"/>
                        <a:t>Application</a:t>
                      </a:r>
                      <a:r>
                        <a:rPr lang="en-US" sz="2000" dirty="0"/>
                        <a:t>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Used when small amount of insensitive data like a query has to be sent as a request.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i="1" dirty="0"/>
                        <a:t>It is default method.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i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Application</a:t>
                      </a:r>
                      <a:r>
                        <a:rPr lang="en-US" sz="2000" dirty="0"/>
                        <a:t>: 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Used when comparatively large amount of sensitive data has to be sent.</a:t>
                      </a:r>
                    </a:p>
                    <a:p>
                      <a:r>
                        <a:rPr lang="en-US" sz="2000" dirty="0"/>
                        <a:t>E.g. submitting </a:t>
                      </a:r>
                      <a:r>
                        <a:rPr lang="en-US" sz="2000" dirty="0" err="1"/>
                        <a:t>sign_in</a:t>
                      </a:r>
                      <a:r>
                        <a:rPr lang="en-US" sz="2000" dirty="0"/>
                        <a:t> or login form.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3411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32B621B-7022-1241-BCA1-72752DE14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Servlet Life Cycle: Servlet Code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ADFC665B-72DA-3E46-9C4A-53D8B05B4D28}"/>
              </a:ext>
            </a:extLst>
          </p:cNvPr>
          <p:cNvSpPr/>
          <p:nvPr/>
        </p:nvSpPr>
        <p:spPr>
          <a:xfrm>
            <a:off x="687179" y="1187046"/>
            <a:ext cx="10832031" cy="452431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130BB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java.io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.*;</a:t>
            </a:r>
          </a:p>
          <a:p>
            <a:r>
              <a:rPr lang="en-US" sz="1600" b="1" dirty="0">
                <a:solidFill>
                  <a:srgbClr val="130BB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javax.servlet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.*;</a:t>
            </a:r>
          </a:p>
          <a:p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solidFill>
                  <a:srgbClr val="130BB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MyServlet1 </a:t>
            </a:r>
            <a:r>
              <a:rPr lang="en-US" sz="1600" b="1" dirty="0">
                <a:solidFill>
                  <a:srgbClr val="130BB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extends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GenericServlet</a:t>
            </a:r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1600" b="1" dirty="0">
                <a:solidFill>
                  <a:srgbClr val="130BB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public void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sz="1600" b="1" dirty="0">
                <a:solidFill>
                  <a:srgbClr val="130BB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throws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ServletException</a:t>
            </a:r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{</a:t>
            </a: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en-US" sz="16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Initailization</a:t>
            </a: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Code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600" b="1" dirty="0">
                <a:solidFill>
                  <a:srgbClr val="130BB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void 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service(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ServletRequest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request,ServletResponse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response) 	</a:t>
            </a:r>
            <a:r>
              <a:rPr lang="en-US" sz="1600" b="1" dirty="0">
                <a:solidFill>
                  <a:srgbClr val="130BB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throws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		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ServletException,IOException</a:t>
            </a:r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{</a:t>
            </a: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//Servlet code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600" b="1" dirty="0">
                <a:solidFill>
                  <a:srgbClr val="130BB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void 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destroy()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{</a:t>
            </a: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//Finalization Code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} 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B13905D8-9D2D-764D-AC43-E31B2918817A}"/>
              </a:ext>
            </a:extLst>
          </p:cNvPr>
          <p:cNvSpPr/>
          <p:nvPr/>
        </p:nvSpPr>
        <p:spPr>
          <a:xfrm>
            <a:off x="187187" y="1187046"/>
            <a:ext cx="499993" cy="452431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1</a:t>
            </a:r>
          </a:p>
          <a:p>
            <a:pPr algn="r"/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2</a:t>
            </a:r>
          </a:p>
          <a:p>
            <a:pPr algn="r"/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3</a:t>
            </a:r>
          </a:p>
          <a:p>
            <a:pPr algn="r"/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4</a:t>
            </a:r>
          </a:p>
          <a:p>
            <a:pPr algn="r"/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5</a:t>
            </a:r>
          </a:p>
          <a:p>
            <a:pPr algn="r"/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6</a:t>
            </a:r>
          </a:p>
          <a:p>
            <a:pPr algn="r"/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7</a:t>
            </a:r>
          </a:p>
          <a:p>
            <a:pPr algn="r"/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8</a:t>
            </a:r>
          </a:p>
          <a:p>
            <a:pPr algn="r"/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9</a:t>
            </a:r>
          </a:p>
          <a:p>
            <a:pPr algn="r"/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10</a:t>
            </a:r>
          </a:p>
          <a:p>
            <a:pPr algn="r"/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11</a:t>
            </a:r>
          </a:p>
          <a:p>
            <a:pPr algn="r"/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12</a:t>
            </a:r>
          </a:p>
          <a:p>
            <a:pPr algn="r"/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13</a:t>
            </a:r>
          </a:p>
          <a:p>
            <a:pPr algn="r"/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14</a:t>
            </a:r>
          </a:p>
          <a:p>
            <a:pPr algn="r"/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15</a:t>
            </a:r>
          </a:p>
          <a:p>
            <a:pPr algn="r"/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16</a:t>
            </a:r>
          </a:p>
          <a:p>
            <a:pPr algn="r"/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17</a:t>
            </a:r>
          </a:p>
          <a:p>
            <a:pPr algn="r"/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18</a:t>
            </a:r>
          </a:p>
        </p:txBody>
      </p:sp>
      <p:sp>
        <p:nvSpPr>
          <p:cNvPr id="7" name="Rectangle: Top Corners Rounded 6">
            <a:extLst>
              <a:ext uri="{FF2B5EF4-FFF2-40B4-BE49-F238E27FC236}">
                <a16:creationId xmlns:a16="http://schemas.microsoft.com/office/drawing/2014/main" xmlns="" id="{E3B1F925-A43E-674D-BAAD-07FA40237D15}"/>
              </a:ext>
            </a:extLst>
          </p:cNvPr>
          <p:cNvSpPr/>
          <p:nvPr/>
        </p:nvSpPr>
        <p:spPr>
          <a:xfrm>
            <a:off x="187187" y="857862"/>
            <a:ext cx="2143418" cy="329184"/>
          </a:xfrm>
          <a:prstGeom prst="round2Same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1600" dirty="0" err="1">
                <a:latin typeface="+mj-lt"/>
                <a:cs typeface="Courier New" panose="02070309020205020404" pitchFamily="49" charset="0"/>
              </a:rPr>
              <a:t>MyServlet</a:t>
            </a:r>
            <a:r>
              <a:rPr lang="en-US" sz="1600" dirty="0" err="1">
                <a:solidFill>
                  <a:schemeClr val="bg1"/>
                </a:solidFill>
                <a:latin typeface="+mj-lt"/>
              </a:rPr>
              <a:t>.Java</a:t>
            </a:r>
            <a:endParaRPr lang="en-US" sz="16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57542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animBg="1"/>
      <p:bldP spid="6" grpId="0" animBg="1"/>
      <p:bldP spid="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04D144E-502B-2549-8E7C-234EE46713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Steps to run Servlet Program in </a:t>
            </a:r>
            <a:r>
              <a:rPr lang="en-US" dirty="0" err="1"/>
              <a:t>Netbeans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FC5086E-67E7-3344-BDCA-34D26CDC88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Step 1: Open </a:t>
            </a:r>
            <a:r>
              <a:rPr lang="en-US" dirty="0" err="1"/>
              <a:t>Netbeans</a:t>
            </a:r>
            <a:r>
              <a:rPr lang="en-US" dirty="0"/>
              <a:t> IDE, Select </a:t>
            </a:r>
            <a:r>
              <a:rPr lang="en-US" b="1" dirty="0"/>
              <a:t>File</a:t>
            </a:r>
            <a:r>
              <a:rPr lang="en-US" dirty="0"/>
              <a:t> -&gt; </a:t>
            </a:r>
            <a:r>
              <a:rPr lang="en-US" b="1" dirty="0"/>
              <a:t>New Project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3D85FADB-8FB3-FD4E-AC81-BA0112F5BE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524000"/>
            <a:ext cx="8593779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324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4941F0E-C87E-9743-B04F-4D99187F1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ea typeface="Open Sans Extrabold" panose="020B0906030804020204" pitchFamily="34" charset="0"/>
                <a:cs typeface="Open Sans Extrabold" panose="020B0906030804020204" pitchFamily="34" charset="0"/>
              </a:rPr>
              <a:t>Subject Overview</a:t>
            </a:r>
            <a:endParaRPr lang="en-US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xmlns="" id="{22693202-3D17-314A-A1A3-E3D4EB45B85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0209312"/>
              </p:ext>
            </p:extLst>
          </p:nvPr>
        </p:nvGraphicFramePr>
        <p:xfrm>
          <a:off x="254620" y="934143"/>
          <a:ext cx="6553200" cy="320444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2762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02537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60020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412829">
                <a:tc>
                  <a:txBody>
                    <a:bodyPr/>
                    <a:lstStyle/>
                    <a:p>
                      <a:pPr algn="ctr"/>
                      <a:r>
                        <a:rPr lang="en-US" sz="19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Sr. No.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Unit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% </a:t>
                      </a:r>
                      <a:r>
                        <a:rPr lang="en-US" sz="1900" b="1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Weightage</a:t>
                      </a:r>
                      <a:endParaRPr lang="en-US" sz="19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43039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9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     1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9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Java Networking 	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9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          5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12829">
                <a:tc>
                  <a:txBody>
                    <a:bodyPr/>
                    <a:lstStyle/>
                    <a:p>
                      <a:pPr algn="ctr"/>
                      <a:r>
                        <a:rPr lang="en-US" sz="19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JDBC Programming 	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12829">
                <a:tc>
                  <a:txBody>
                    <a:bodyPr/>
                    <a:lstStyle/>
                    <a:p>
                      <a:pPr algn="ctr"/>
                      <a:r>
                        <a:rPr lang="en-US" sz="19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9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Servlet</a:t>
                      </a:r>
                      <a:r>
                        <a:rPr lang="en-US" sz="19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API and Overview 	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25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43039">
                <a:tc>
                  <a:txBody>
                    <a:bodyPr/>
                    <a:lstStyle/>
                    <a:p>
                      <a:pPr algn="ctr"/>
                      <a:r>
                        <a:rPr lang="en-US" sz="19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Java Server Pages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25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43039">
                <a:tc>
                  <a:txBody>
                    <a:bodyPr/>
                    <a:lstStyle/>
                    <a:p>
                      <a:pPr algn="ctr"/>
                      <a:r>
                        <a:rPr lang="en-US" sz="19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Java Server Faces	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43039">
                <a:tc>
                  <a:txBody>
                    <a:bodyPr/>
                    <a:lstStyle/>
                    <a:p>
                      <a:pPr algn="ctr"/>
                      <a:r>
                        <a:rPr lang="en-US" sz="19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Hibernate 	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15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441960">
                <a:tc>
                  <a:txBody>
                    <a:bodyPr/>
                    <a:lstStyle/>
                    <a:p>
                      <a:pPr algn="ctr"/>
                      <a:r>
                        <a:rPr lang="en-US" sz="19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Java Web Frameworks: Spring MVC 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E0ABA936-90C7-6B44-AAC4-0A6FD076D89C}"/>
              </a:ext>
            </a:extLst>
          </p:cNvPr>
          <p:cNvSpPr/>
          <p:nvPr/>
        </p:nvSpPr>
        <p:spPr>
          <a:xfrm>
            <a:off x="254620" y="2131080"/>
            <a:ext cx="6553200" cy="428744"/>
          </a:xfrm>
          <a:prstGeom prst="rect">
            <a:avLst/>
          </a:prstGeom>
          <a:solidFill>
            <a:schemeClr val="accent6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C7136CB4-DFC2-D141-B4C8-35D07730DFD8}"/>
              </a:ext>
            </a:extLst>
          </p:cNvPr>
          <p:cNvSpPr txBox="1"/>
          <p:nvPr/>
        </p:nvSpPr>
        <p:spPr>
          <a:xfrm>
            <a:off x="254620" y="4408448"/>
            <a:ext cx="8305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Reference Book:</a:t>
            </a:r>
          </a:p>
          <a:p>
            <a:pPr algn="just"/>
            <a:r>
              <a:rPr lang="en-US" sz="2000" dirty="0"/>
              <a:t>Professional Java Server Programming by Subrahmanyam </a:t>
            </a:r>
            <a:r>
              <a:rPr lang="en-US" sz="2000" dirty="0" err="1"/>
              <a:t>Allamaraju</a:t>
            </a:r>
            <a:r>
              <a:rPr lang="en-US" sz="2000" dirty="0"/>
              <a:t>, Cedric </a:t>
            </a:r>
            <a:r>
              <a:rPr lang="en-US" sz="2000" dirty="0" err="1"/>
              <a:t>Buest</a:t>
            </a:r>
            <a:r>
              <a:rPr lang="en-US" sz="2000" dirty="0"/>
              <a:t> Wiley Publication </a:t>
            </a:r>
          </a:p>
        </p:txBody>
      </p:sp>
    </p:spTree>
    <p:extLst>
      <p:ext uri="{BB962C8B-B14F-4D97-AF65-F5344CB8AC3E}">
        <p14:creationId xmlns:p14="http://schemas.microsoft.com/office/powerpoint/2010/main" val="447914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41A7F2A-050C-0A44-B96D-5D8B03E69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Steps for Servlet Program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46FF17B-C885-2748-BB31-894BCD5D22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Step 2: Select </a:t>
            </a:r>
            <a:r>
              <a:rPr lang="en-US" b="1" dirty="0"/>
              <a:t>Java Web</a:t>
            </a:r>
            <a:r>
              <a:rPr lang="en-US" dirty="0"/>
              <a:t> -&gt; </a:t>
            </a:r>
            <a:r>
              <a:rPr lang="en-US" b="1" dirty="0"/>
              <a:t>Web Application</a:t>
            </a:r>
            <a:r>
              <a:rPr lang="en-US" dirty="0"/>
              <a:t>, then click on Next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BF3EEE7B-066E-D343-99E6-68C243B3E5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1481747"/>
            <a:ext cx="7277100" cy="4957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79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9E50B3D-5959-6B4F-BA0F-69FFA3D2F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Steps for Servlet Program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CB20289-36CB-9E48-815B-B650307492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Step 3: Give a name to your project and click on Next,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29EA637B-18BB-F548-8E48-314D21413A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472227"/>
            <a:ext cx="7086600" cy="494324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946B0471-CBEB-FA42-BA99-0369D3362D08}"/>
              </a:ext>
            </a:extLst>
          </p:cNvPr>
          <p:cNvSpPr/>
          <p:nvPr/>
        </p:nvSpPr>
        <p:spPr>
          <a:xfrm>
            <a:off x="2590800" y="2133600"/>
            <a:ext cx="4267200" cy="304800"/>
          </a:xfrm>
          <a:prstGeom prst="rect">
            <a:avLst/>
          </a:prstGeom>
          <a:solidFill>
            <a:srgbClr val="FF0000">
              <a:alpha val="1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962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B4F8ECE-CE00-3648-B896-37B0A9A3C4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Steps for Servlet Program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705145AC-5BFF-0145-ABA9-EB7C2126F2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Step 4: and then, Click </a:t>
            </a:r>
            <a:r>
              <a:rPr lang="en-US" b="1" dirty="0"/>
              <a:t>Finish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95197E84-EBDB-734D-827C-EAF7F3C367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368424"/>
            <a:ext cx="7329764" cy="5032375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xmlns="" id="{F2FF7193-CC7E-2C42-A864-7FADCF60271A}"/>
              </a:ext>
            </a:extLst>
          </p:cNvPr>
          <p:cNvCxnSpPr/>
          <p:nvPr/>
        </p:nvCxnSpPr>
        <p:spPr>
          <a:xfrm>
            <a:off x="5943600" y="5105400"/>
            <a:ext cx="0" cy="91440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6143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C37EF6C-8A28-2746-8A76-232C0E82E3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Steps for Servlet Program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4FE95CF-4B79-D641-BD28-5C5C8D966E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Step 5: The complete directory structure required for the Servlet Application will be created automatically by the IDE.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B342A360-11D2-3749-884A-14533B034C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600" y="1907375"/>
            <a:ext cx="3124200" cy="4508210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xmlns="" id="{6752463B-0E27-4946-9B67-0EF5B31B831E}"/>
              </a:ext>
            </a:extLst>
          </p:cNvPr>
          <p:cNvSpPr/>
          <p:nvPr/>
        </p:nvSpPr>
        <p:spPr>
          <a:xfrm>
            <a:off x="2895600" y="3657600"/>
            <a:ext cx="2133600" cy="2133600"/>
          </a:xfrm>
          <a:prstGeom prst="round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258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DD1DA3A-BFF5-DA44-9253-96F549254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Steps for Servlet Program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80E4913-8895-384A-B85D-556E5FE1B1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Step 6: To create a Servlet, open Source Package, right click on default packages -&gt; New -&gt; Servlet.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EEAAAFB0-7452-ED4B-BDDE-EAA08530A4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790700"/>
            <a:ext cx="5476875" cy="464820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xmlns="" id="{3D8520A7-8D34-9A45-A1EE-9B8B4566EBB7}"/>
              </a:ext>
            </a:extLst>
          </p:cNvPr>
          <p:cNvSpPr/>
          <p:nvPr/>
        </p:nvSpPr>
        <p:spPr>
          <a:xfrm>
            <a:off x="4953000" y="3962400"/>
            <a:ext cx="1371600" cy="2286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059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F4C8112-7ED1-2149-A4A7-0FAB0794D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Steps for Servlet Program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0893269-6BBD-1E4B-AF18-2B968ACB5E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Step 7: Give a Name to your Servlet class file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8D3B29B3-DA64-324A-9D52-07A9F51907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400175"/>
            <a:ext cx="7000875" cy="4924425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xmlns="" id="{10F9B0D2-B586-0C4A-80DE-800066133889}"/>
              </a:ext>
            </a:extLst>
          </p:cNvPr>
          <p:cNvSpPr/>
          <p:nvPr/>
        </p:nvSpPr>
        <p:spPr>
          <a:xfrm>
            <a:off x="3200400" y="1981200"/>
            <a:ext cx="838200" cy="381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Down Arrow 5">
            <a:extLst>
              <a:ext uri="{FF2B5EF4-FFF2-40B4-BE49-F238E27FC236}">
                <a16:creationId xmlns:a16="http://schemas.microsoft.com/office/drawing/2014/main" xmlns="" id="{B315636F-C2F7-4941-B90C-E7DA35F02ED1}"/>
              </a:ext>
            </a:extLst>
          </p:cNvPr>
          <p:cNvSpPr/>
          <p:nvPr/>
        </p:nvSpPr>
        <p:spPr>
          <a:xfrm>
            <a:off x="4953000" y="5181600"/>
            <a:ext cx="152400" cy="685800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681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127E645-2269-9841-BF52-847F30C8D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Steps for Servlet Program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xmlns="" id="{08FBC515-4913-DD40-A695-3F7F23BD2D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1214437"/>
            <a:ext cx="7010400" cy="4886325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xmlns="" id="{FDB75A16-8933-314D-8D3D-8FDD24D5EB4C}"/>
              </a:ext>
            </a:extLst>
          </p:cNvPr>
          <p:cNvSpPr/>
          <p:nvPr/>
        </p:nvSpPr>
        <p:spPr>
          <a:xfrm>
            <a:off x="2743200" y="2286000"/>
            <a:ext cx="3200400" cy="457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Callout 5">
            <a:extLst>
              <a:ext uri="{FF2B5EF4-FFF2-40B4-BE49-F238E27FC236}">
                <a16:creationId xmlns:a16="http://schemas.microsoft.com/office/drawing/2014/main" xmlns="" id="{B8808A7E-87FC-3B48-8E24-D2A06C8D892E}"/>
              </a:ext>
            </a:extLst>
          </p:cNvPr>
          <p:cNvSpPr/>
          <p:nvPr/>
        </p:nvSpPr>
        <p:spPr>
          <a:xfrm>
            <a:off x="762000" y="2837688"/>
            <a:ext cx="2590800" cy="990600"/>
          </a:xfrm>
          <a:prstGeom prst="wedgeEllipseCallout">
            <a:avLst>
              <a:gd name="adj1" fmla="val 32045"/>
              <a:gd name="adj2" fmla="val -72642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It will add servlet information to web.xml file </a:t>
            </a:r>
          </a:p>
        </p:txBody>
      </p:sp>
      <p:sp>
        <p:nvSpPr>
          <p:cNvPr id="7" name="Down Arrow 6">
            <a:extLst>
              <a:ext uri="{FF2B5EF4-FFF2-40B4-BE49-F238E27FC236}">
                <a16:creationId xmlns:a16="http://schemas.microsoft.com/office/drawing/2014/main" xmlns="" id="{13D456A9-40DD-2244-985D-FAF1CBF462DC}"/>
              </a:ext>
            </a:extLst>
          </p:cNvPr>
          <p:cNvSpPr/>
          <p:nvPr/>
        </p:nvSpPr>
        <p:spPr>
          <a:xfrm>
            <a:off x="6123296" y="4883624"/>
            <a:ext cx="152400" cy="76200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Callout 7">
            <a:extLst>
              <a:ext uri="{FF2B5EF4-FFF2-40B4-BE49-F238E27FC236}">
                <a16:creationId xmlns:a16="http://schemas.microsoft.com/office/drawing/2014/main" xmlns="" id="{D674C084-F726-8F44-A803-2D20B850FF83}"/>
              </a:ext>
            </a:extLst>
          </p:cNvPr>
          <p:cNvSpPr/>
          <p:nvPr/>
        </p:nvSpPr>
        <p:spPr>
          <a:xfrm>
            <a:off x="895088" y="2834640"/>
            <a:ext cx="3186184" cy="1508064"/>
          </a:xfrm>
          <a:prstGeom prst="wedgeEllipseCallout">
            <a:avLst>
              <a:gd name="adj1" fmla="val 11939"/>
              <a:gd name="adj2" fmla="val -63816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Web.xml is the configuration file of web applications in java.</a:t>
            </a:r>
          </a:p>
        </p:txBody>
      </p:sp>
    </p:spTree>
    <p:extLst>
      <p:ext uri="{BB962C8B-B14F-4D97-AF65-F5344CB8AC3E}">
        <p14:creationId xmlns:p14="http://schemas.microsoft.com/office/powerpoint/2010/main" val="3883489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6" grpId="1" animBg="1"/>
      <p:bldP spid="7" grpId="0" animBg="1"/>
      <p:bldP spid="8" grpId="0" animBg="1"/>
      <p:bldP spid="8" grpId="1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6D32678-BB31-5849-9757-DE7BC6916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Step 8: Write servlet code: </a:t>
            </a:r>
            <a:r>
              <a:rPr lang="en-US" dirty="0" err="1"/>
              <a:t>MyServlet.java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C0298C62-CB03-0A4D-BFAF-F2F7011BECB0}"/>
              </a:ext>
            </a:extLst>
          </p:cNvPr>
          <p:cNvSpPr/>
          <p:nvPr/>
        </p:nvSpPr>
        <p:spPr>
          <a:xfrm>
            <a:off x="679984" y="1207652"/>
            <a:ext cx="11251821" cy="45028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lvl="0">
              <a:lnSpc>
                <a:spcPct val="114000"/>
              </a:lnSpc>
              <a:spcBef>
                <a:spcPct val="20000"/>
              </a:spcBef>
            </a:pPr>
            <a:r>
              <a:rPr lang="en-US" sz="1200" b="1" dirty="0">
                <a:solidFill>
                  <a:srgbClr val="130BB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en-US" sz="12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java.io</a:t>
            </a:r>
            <a:r>
              <a:rPr lang="en-US" sz="12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.*;</a:t>
            </a:r>
          </a:p>
          <a:p>
            <a:pPr lvl="0">
              <a:lnSpc>
                <a:spcPct val="114000"/>
              </a:lnSpc>
              <a:spcBef>
                <a:spcPct val="20000"/>
              </a:spcBef>
            </a:pPr>
            <a:r>
              <a:rPr lang="en-US" sz="1200" b="1" dirty="0">
                <a:solidFill>
                  <a:srgbClr val="130BB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en-US" sz="12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javax.servlet</a:t>
            </a:r>
            <a:r>
              <a:rPr lang="en-US" sz="12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.*;</a:t>
            </a:r>
          </a:p>
          <a:p>
            <a:pPr lvl="0">
              <a:lnSpc>
                <a:spcPct val="114000"/>
              </a:lnSpc>
              <a:spcBef>
                <a:spcPct val="20000"/>
              </a:spcBef>
            </a:pPr>
            <a:r>
              <a:rPr lang="en-US" sz="1200" b="1" dirty="0">
                <a:solidFill>
                  <a:srgbClr val="130BB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en-US" sz="12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javax.servlet.http</a:t>
            </a:r>
            <a:r>
              <a:rPr lang="en-US" sz="12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.*;</a:t>
            </a:r>
          </a:p>
          <a:p>
            <a:pPr lvl="0">
              <a:lnSpc>
                <a:spcPct val="114000"/>
              </a:lnSpc>
              <a:spcBef>
                <a:spcPct val="20000"/>
              </a:spcBef>
            </a:pPr>
            <a:r>
              <a:rPr lang="en-US" sz="1200" b="1" dirty="0">
                <a:solidFill>
                  <a:srgbClr val="130BB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lang="en-US" sz="12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MyServlet1 </a:t>
            </a:r>
            <a:r>
              <a:rPr lang="en-US" sz="1200" b="1" dirty="0">
                <a:solidFill>
                  <a:srgbClr val="130BB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extends</a:t>
            </a:r>
            <a:r>
              <a:rPr lang="en-US" sz="12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HttpServlet</a:t>
            </a:r>
            <a:r>
              <a:rPr lang="en-US" sz="12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lvl="0">
              <a:lnSpc>
                <a:spcPct val="114000"/>
              </a:lnSpc>
              <a:spcBef>
                <a:spcPct val="20000"/>
              </a:spcBef>
            </a:pPr>
            <a:r>
              <a:rPr lang="en-US" sz="12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    String </a:t>
            </a:r>
            <a:r>
              <a:rPr lang="en-US" sz="12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msg</a:t>
            </a:r>
            <a:r>
              <a:rPr lang="en-US" sz="12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200" b="1" dirty="0">
                <a:solidFill>
                  <a:srgbClr val="F79646">
                    <a:lumMod val="50000"/>
                  </a:srgb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""</a:t>
            </a:r>
            <a:r>
              <a:rPr lang="en-US" sz="12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lvl="0">
              <a:lnSpc>
                <a:spcPct val="114000"/>
              </a:lnSpc>
              <a:spcBef>
                <a:spcPct val="20000"/>
              </a:spcBef>
            </a:pPr>
            <a:r>
              <a:rPr lang="en-US" sz="12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200" b="1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PrintWriter</a:t>
            </a:r>
            <a:r>
              <a:rPr lang="en-US" sz="12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</a:t>
            </a:r>
            <a:r>
              <a:rPr lang="en-US" sz="12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lvl="0">
              <a:lnSpc>
                <a:spcPct val="114000"/>
              </a:lnSpc>
              <a:spcBef>
                <a:spcPct val="20000"/>
              </a:spcBef>
            </a:pPr>
            <a:r>
              <a:rPr lang="en-US" sz="12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200" b="1" dirty="0">
                <a:solidFill>
                  <a:srgbClr val="130BB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void </a:t>
            </a:r>
            <a:r>
              <a:rPr lang="en-US" sz="1200" b="1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r>
              <a:rPr lang="en-US" sz="12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sz="1200" b="1" dirty="0">
                <a:solidFill>
                  <a:srgbClr val="130BB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throws</a:t>
            </a:r>
            <a:r>
              <a:rPr lang="en-US" sz="12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ServletException</a:t>
            </a:r>
            <a:endParaRPr lang="en-US" sz="1200" b="1" dirty="0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>
              <a:lnSpc>
                <a:spcPct val="114000"/>
              </a:lnSpc>
              <a:spcBef>
                <a:spcPct val="20000"/>
              </a:spcBef>
            </a:pPr>
            <a:r>
              <a:rPr lang="en-US" sz="12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{         </a:t>
            </a:r>
            <a:r>
              <a:rPr lang="en-US" sz="12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msg</a:t>
            </a:r>
            <a:r>
              <a:rPr lang="en-US" sz="12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200" b="1" dirty="0">
                <a:solidFill>
                  <a:srgbClr val="F79646">
                    <a:lumMod val="50000"/>
                  </a:srgb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"hello world: my first servlet program"</a:t>
            </a:r>
            <a:r>
              <a:rPr lang="en-US" sz="12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   }</a:t>
            </a:r>
          </a:p>
          <a:p>
            <a:pPr lvl="0">
              <a:lnSpc>
                <a:spcPct val="114000"/>
              </a:lnSpc>
              <a:spcBef>
                <a:spcPct val="20000"/>
              </a:spcBef>
            </a:pPr>
            <a:r>
              <a:rPr lang="en-US" sz="12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200" b="1" dirty="0">
                <a:solidFill>
                  <a:srgbClr val="130BB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void </a:t>
            </a:r>
            <a:r>
              <a:rPr lang="en-US" sz="1200" b="1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doGet</a:t>
            </a:r>
            <a:r>
              <a:rPr lang="en-US" sz="12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HttpServletRequest</a:t>
            </a:r>
            <a:r>
              <a:rPr lang="en-US" sz="12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request, </a:t>
            </a:r>
            <a:r>
              <a:rPr lang="en-US" sz="1200" b="1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HttpServletResponse</a:t>
            </a:r>
            <a:r>
              <a:rPr lang="en-US" sz="12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response)</a:t>
            </a:r>
            <a:r>
              <a:rPr lang="en-US" sz="1200" b="1" dirty="0">
                <a:solidFill>
                  <a:srgbClr val="130BB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throws</a:t>
            </a:r>
            <a:r>
              <a:rPr lang="en-US" sz="12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</a:t>
            </a:r>
            <a:r>
              <a:rPr lang="en-US" sz="1200" b="1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ServletException,IOException</a:t>
            </a:r>
            <a:r>
              <a:rPr lang="en-US" sz="12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</a:p>
          <a:p>
            <a:pPr lvl="0">
              <a:lnSpc>
                <a:spcPct val="114000"/>
              </a:lnSpc>
              <a:spcBef>
                <a:spcPct val="20000"/>
              </a:spcBef>
            </a:pPr>
            <a:r>
              <a:rPr lang="en-US" sz="12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{</a:t>
            </a:r>
          </a:p>
          <a:p>
            <a:pPr lvl="0">
              <a:lnSpc>
                <a:spcPct val="114000"/>
              </a:lnSpc>
              <a:spcBef>
                <a:spcPct val="20000"/>
              </a:spcBef>
            </a:pPr>
            <a:r>
              <a:rPr lang="en-US" sz="12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200" b="1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response.setContentType</a:t>
            </a:r>
            <a:r>
              <a:rPr lang="en-US" sz="12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>
                <a:solidFill>
                  <a:srgbClr val="F79646">
                    <a:lumMod val="50000"/>
                  </a:srgb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"text/html"</a:t>
            </a:r>
            <a:r>
              <a:rPr lang="en-US" sz="12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lvl="0">
              <a:lnSpc>
                <a:spcPct val="114000"/>
              </a:lnSpc>
              <a:spcBef>
                <a:spcPct val="20000"/>
              </a:spcBef>
            </a:pPr>
            <a:r>
              <a:rPr lang="en-US" sz="12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2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</a:t>
            </a:r>
            <a:r>
              <a:rPr lang="en-US" sz="12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200" b="1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response.getWriter</a:t>
            </a:r>
            <a:r>
              <a:rPr lang="en-US" sz="12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lvl="0">
              <a:lnSpc>
                <a:spcPct val="114000"/>
              </a:lnSpc>
              <a:spcBef>
                <a:spcPct val="20000"/>
              </a:spcBef>
            </a:pPr>
            <a:r>
              <a:rPr lang="en-US" sz="12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2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</a:t>
            </a:r>
            <a:r>
              <a:rPr lang="en-US" sz="1200" b="1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.println</a:t>
            </a:r>
            <a:r>
              <a:rPr lang="en-US" sz="12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msg</a:t>
            </a:r>
            <a:r>
              <a:rPr lang="en-US" sz="12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lvl="0">
              <a:lnSpc>
                <a:spcPct val="114000"/>
              </a:lnSpc>
              <a:spcBef>
                <a:spcPct val="20000"/>
              </a:spcBef>
            </a:pPr>
            <a:r>
              <a:rPr lang="en-US" sz="12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pPr lvl="0">
              <a:lnSpc>
                <a:spcPct val="114000"/>
              </a:lnSpc>
              <a:spcBef>
                <a:spcPct val="20000"/>
              </a:spcBef>
            </a:pPr>
            <a:r>
              <a:rPr lang="en-US" sz="12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200" b="1" dirty="0">
                <a:solidFill>
                  <a:srgbClr val="130BB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void </a:t>
            </a:r>
            <a:r>
              <a:rPr lang="en-US" sz="12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destroy()</a:t>
            </a:r>
          </a:p>
          <a:p>
            <a:pPr lvl="0">
              <a:lnSpc>
                <a:spcPct val="114000"/>
              </a:lnSpc>
              <a:spcBef>
                <a:spcPct val="20000"/>
              </a:spcBef>
            </a:pPr>
            <a:r>
              <a:rPr lang="en-US" sz="12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{        </a:t>
            </a:r>
            <a:r>
              <a:rPr lang="en-US" sz="12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</a:t>
            </a:r>
            <a:r>
              <a:rPr lang="en-US" sz="1200" b="1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.close</a:t>
            </a:r>
            <a:r>
              <a:rPr lang="en-US" sz="12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lvl="0">
              <a:lnSpc>
                <a:spcPct val="114000"/>
              </a:lnSpc>
              <a:spcBef>
                <a:spcPct val="20000"/>
              </a:spcBef>
            </a:pPr>
            <a:r>
              <a:rPr lang="en-US" sz="12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pPr lvl="0">
              <a:lnSpc>
                <a:spcPct val="114000"/>
              </a:lnSpc>
              <a:spcBef>
                <a:spcPct val="20000"/>
              </a:spcBef>
            </a:pPr>
            <a:r>
              <a:rPr lang="en-US" sz="12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FDE9FFC7-EA00-7548-9546-5598DB8DBB4A}"/>
              </a:ext>
            </a:extLst>
          </p:cNvPr>
          <p:cNvSpPr/>
          <p:nvPr/>
        </p:nvSpPr>
        <p:spPr>
          <a:xfrm>
            <a:off x="179992" y="1207652"/>
            <a:ext cx="499993" cy="452431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1</a:t>
            </a:r>
          </a:p>
          <a:p>
            <a:pPr algn="r"/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2</a:t>
            </a:r>
          </a:p>
          <a:p>
            <a:pPr algn="r"/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3</a:t>
            </a:r>
          </a:p>
          <a:p>
            <a:pPr algn="r"/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4</a:t>
            </a:r>
          </a:p>
          <a:p>
            <a:pPr algn="r"/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5</a:t>
            </a:r>
          </a:p>
          <a:p>
            <a:pPr algn="r"/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6</a:t>
            </a:r>
          </a:p>
          <a:p>
            <a:pPr algn="r"/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7</a:t>
            </a:r>
          </a:p>
          <a:p>
            <a:pPr algn="r"/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8</a:t>
            </a:r>
          </a:p>
          <a:p>
            <a:pPr algn="r"/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9</a:t>
            </a:r>
          </a:p>
          <a:p>
            <a:pPr algn="r"/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10</a:t>
            </a:r>
          </a:p>
          <a:p>
            <a:pPr algn="r"/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11</a:t>
            </a:r>
          </a:p>
          <a:p>
            <a:pPr algn="r"/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12</a:t>
            </a:r>
          </a:p>
          <a:p>
            <a:pPr algn="r"/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13</a:t>
            </a:r>
          </a:p>
          <a:p>
            <a:pPr algn="r"/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14</a:t>
            </a:r>
          </a:p>
          <a:p>
            <a:pPr algn="r"/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15</a:t>
            </a:r>
          </a:p>
          <a:p>
            <a:pPr algn="r"/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16</a:t>
            </a:r>
          </a:p>
          <a:p>
            <a:pPr algn="r"/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17</a:t>
            </a:r>
          </a:p>
          <a:p>
            <a:pPr algn="r"/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18</a:t>
            </a:r>
          </a:p>
          <a:p>
            <a:pPr algn="r"/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19</a:t>
            </a:r>
          </a:p>
          <a:p>
            <a:pPr algn="r"/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20</a:t>
            </a:r>
          </a:p>
          <a:p>
            <a:pPr algn="r"/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21</a:t>
            </a:r>
          </a:p>
          <a:p>
            <a:pPr algn="r"/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22</a:t>
            </a:r>
          </a:p>
          <a:p>
            <a:pPr algn="r"/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23</a:t>
            </a:r>
          </a:p>
          <a:p>
            <a:pPr algn="r"/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24</a:t>
            </a:r>
          </a:p>
        </p:txBody>
      </p:sp>
      <p:sp>
        <p:nvSpPr>
          <p:cNvPr id="6" name="Rectangle: Top Corners Rounded 6">
            <a:extLst>
              <a:ext uri="{FF2B5EF4-FFF2-40B4-BE49-F238E27FC236}">
                <a16:creationId xmlns:a16="http://schemas.microsoft.com/office/drawing/2014/main" xmlns="" id="{36F8E7A8-AAA2-E74C-A36B-1D26AAA561CB}"/>
              </a:ext>
            </a:extLst>
          </p:cNvPr>
          <p:cNvSpPr/>
          <p:nvPr/>
        </p:nvSpPr>
        <p:spPr>
          <a:xfrm>
            <a:off x="179992" y="878468"/>
            <a:ext cx="1537296" cy="329184"/>
          </a:xfrm>
          <a:prstGeom prst="round2Same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IN" sz="1600" dirty="0"/>
              <a:t>MyServet1.java</a:t>
            </a:r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3889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animBg="1"/>
      <p:bldP spid="5" grpId="0" animBg="1"/>
      <p:bldP spid="6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CFEDE13-0494-2740-9FFB-1FB486EBD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MIME: Multipurpose Internet Mail Extensions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D34B7F0-89D1-8344-9AEB-54D6D2BAD4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b="1" dirty="0">
                <a:solidFill>
                  <a:schemeClr val="accent6"/>
                </a:solidFill>
              </a:rPr>
              <a:t>MIME</a:t>
            </a:r>
            <a:r>
              <a:rPr lang="en-US" b="1" dirty="0"/>
              <a:t> </a:t>
            </a:r>
            <a:r>
              <a:rPr lang="en-US" dirty="0"/>
              <a:t>type nomenclature includes a </a:t>
            </a:r>
            <a:r>
              <a:rPr lang="en-US" b="1" dirty="0">
                <a:solidFill>
                  <a:schemeClr val="accent6"/>
                </a:solidFill>
              </a:rPr>
              <a:t>type</a:t>
            </a:r>
            <a:r>
              <a:rPr lang="en-US" dirty="0"/>
              <a:t> and </a:t>
            </a:r>
            <a:r>
              <a:rPr lang="en-US" b="1" dirty="0">
                <a:solidFill>
                  <a:schemeClr val="accent6"/>
                </a:solidFill>
              </a:rPr>
              <a:t>subtype</a:t>
            </a:r>
            <a:r>
              <a:rPr lang="en-US" dirty="0"/>
              <a:t> separated by a forward slash.</a:t>
            </a:r>
          </a:p>
          <a:p>
            <a:r>
              <a:rPr lang="en-US" dirty="0"/>
              <a:t>It is a </a:t>
            </a:r>
            <a:r>
              <a:rPr lang="en-US" b="1" dirty="0">
                <a:solidFill>
                  <a:schemeClr val="accent6"/>
                </a:solidFill>
              </a:rPr>
              <a:t>HTTP header </a:t>
            </a:r>
            <a:r>
              <a:rPr lang="en-US" dirty="0"/>
              <a:t>that provides the description about what are you sending to the browser.</a:t>
            </a:r>
          </a:p>
          <a:p>
            <a:pPr lvl="1"/>
            <a:r>
              <a:rPr lang="en-US" dirty="0"/>
              <a:t>text/html</a:t>
            </a:r>
          </a:p>
          <a:p>
            <a:pPr lvl="1"/>
            <a:r>
              <a:rPr lang="en-US" dirty="0"/>
              <a:t>text/plain</a:t>
            </a:r>
          </a:p>
          <a:p>
            <a:pPr lvl="1"/>
            <a:r>
              <a:rPr lang="en-US" dirty="0"/>
              <a:t>text/</a:t>
            </a:r>
            <a:r>
              <a:rPr lang="en-US" dirty="0" err="1"/>
              <a:t>css</a:t>
            </a:r>
            <a:endParaRPr lang="en-US" dirty="0"/>
          </a:p>
          <a:p>
            <a:pPr lvl="1"/>
            <a:r>
              <a:rPr lang="en-US" dirty="0"/>
              <a:t>text/</a:t>
            </a:r>
            <a:r>
              <a:rPr lang="en-US" dirty="0" err="1"/>
              <a:t>richtext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application/</a:t>
            </a:r>
            <a:r>
              <a:rPr lang="en-US" dirty="0" err="1"/>
              <a:t>msword</a:t>
            </a:r>
            <a:endParaRPr lang="en-US" dirty="0"/>
          </a:p>
          <a:p>
            <a:pPr lvl="1"/>
            <a:r>
              <a:rPr lang="en-US" dirty="0"/>
              <a:t>application/jar </a:t>
            </a:r>
          </a:p>
          <a:p>
            <a:pPr lvl="1"/>
            <a:r>
              <a:rPr lang="en-US" dirty="0"/>
              <a:t>application/pdf</a:t>
            </a:r>
          </a:p>
          <a:p>
            <a:pPr lvl="1"/>
            <a:r>
              <a:rPr lang="en-US" dirty="0"/>
              <a:t>images/jpeg images/</a:t>
            </a:r>
            <a:r>
              <a:rPr lang="en-US" dirty="0" err="1"/>
              <a:t>png</a:t>
            </a:r>
            <a:r>
              <a:rPr lang="en-US" dirty="0"/>
              <a:t> images/gif </a:t>
            </a:r>
          </a:p>
          <a:p>
            <a:pPr lvl="1"/>
            <a:r>
              <a:rPr lang="en-US" dirty="0"/>
              <a:t>audio/mp3 </a:t>
            </a:r>
          </a:p>
          <a:p>
            <a:pPr lvl="1"/>
            <a:r>
              <a:rPr lang="en-US" dirty="0"/>
              <a:t>video/mp4</a:t>
            </a:r>
          </a:p>
          <a:p>
            <a:r>
              <a:rPr lang="en-US" dirty="0"/>
              <a:t>MIME is a standard set to Internet to notify the </a:t>
            </a:r>
            <a:r>
              <a:rPr lang="en-US" dirty="0">
                <a:solidFill>
                  <a:schemeClr val="accent6"/>
                </a:solidFill>
              </a:rPr>
              <a:t>format of the file </a:t>
            </a:r>
            <a:r>
              <a:rPr lang="en-US" dirty="0"/>
              <a:t>contents.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2674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379048C-BD2F-8F4A-9DE0-60E90C668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Steps for Servlet Program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287489A-6D02-454A-8479-AD62829438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Step 9: open </a:t>
            </a:r>
            <a:r>
              <a:rPr lang="en-US" dirty="0" err="1"/>
              <a:t>web.xml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9A1D998F-5975-7A42-836B-810B8ED7EB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991" y="1464759"/>
            <a:ext cx="9191625" cy="363855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xmlns="" id="{2D2AFB16-699F-8247-8F8B-550B32A9BE86}"/>
              </a:ext>
            </a:extLst>
          </p:cNvPr>
          <p:cNvSpPr/>
          <p:nvPr/>
        </p:nvSpPr>
        <p:spPr>
          <a:xfrm>
            <a:off x="959004" y="2369634"/>
            <a:ext cx="1066800" cy="6096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xmlns="" id="{D25AF40F-BC8A-5243-931F-6BF10AE4DE95}"/>
              </a:ext>
            </a:extLst>
          </p:cNvPr>
          <p:cNvSpPr/>
          <p:nvPr/>
        </p:nvSpPr>
        <p:spPr>
          <a:xfrm>
            <a:off x="3473604" y="2522034"/>
            <a:ext cx="6172200" cy="1222401"/>
          </a:xfrm>
          <a:prstGeom prst="round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xmlns="" id="{D6E0094D-77E2-CC46-89B3-1F7A7FCCA177}"/>
              </a:ext>
            </a:extLst>
          </p:cNvPr>
          <p:cNvSpPr/>
          <p:nvPr/>
        </p:nvSpPr>
        <p:spPr>
          <a:xfrm>
            <a:off x="501804" y="5103308"/>
            <a:ext cx="2667000" cy="1149325"/>
          </a:xfrm>
          <a:prstGeom prst="wedgeRoundRectCallout">
            <a:avLst>
              <a:gd name="adj1" fmla="val 61142"/>
              <a:gd name="adj2" fmla="val -260700"/>
              <a:gd name="adj3" fmla="val 16667"/>
            </a:avLst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dirty="0">
                <a:solidFill>
                  <a:srgbClr val="FF0000"/>
                </a:solidFill>
              </a:rPr>
              <a:t>Configuration of servlet using &lt;servlet&gt;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xmlns="" id="{E6E2B82E-D2A7-124B-8EFB-A1D40EA28B81}"/>
              </a:ext>
            </a:extLst>
          </p:cNvPr>
          <p:cNvSpPr/>
          <p:nvPr/>
        </p:nvSpPr>
        <p:spPr>
          <a:xfrm>
            <a:off x="3473604" y="3817434"/>
            <a:ext cx="6119812" cy="1447800"/>
          </a:xfrm>
          <a:prstGeom prst="round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xmlns="" id="{704A54EF-4950-C048-B1E2-638B698314CD}"/>
              </a:ext>
            </a:extLst>
          </p:cNvPr>
          <p:cNvSpPr/>
          <p:nvPr/>
        </p:nvSpPr>
        <p:spPr>
          <a:xfrm>
            <a:off x="3645054" y="5561127"/>
            <a:ext cx="4781550" cy="756099"/>
          </a:xfrm>
          <a:prstGeom prst="wedgeRoundRectCallout">
            <a:avLst>
              <a:gd name="adj1" fmla="val 25833"/>
              <a:gd name="adj2" fmla="val -80776"/>
              <a:gd name="adj3" fmla="val 16667"/>
            </a:avLst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dirty="0">
                <a:solidFill>
                  <a:schemeClr val="tx1"/>
                </a:solidFill>
              </a:rPr>
              <a:t>Map the servlet to a URL. This can be done using &lt;servlet-mapping&gt; element.</a:t>
            </a:r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xmlns="" id="{EA269E22-386B-3D46-AD3B-54E079553C3F}"/>
              </a:ext>
            </a:extLst>
          </p:cNvPr>
          <p:cNvSpPr/>
          <p:nvPr/>
        </p:nvSpPr>
        <p:spPr>
          <a:xfrm>
            <a:off x="542285" y="5154115"/>
            <a:ext cx="1776413" cy="974712"/>
          </a:xfrm>
          <a:prstGeom prst="wedgeRoundRectCallout">
            <a:avLst>
              <a:gd name="adj1" fmla="val 152022"/>
              <a:gd name="adj2" fmla="val -107854"/>
              <a:gd name="adj3" fmla="val 16667"/>
            </a:avLst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dirty="0">
                <a:solidFill>
                  <a:srgbClr val="FF0000"/>
                </a:solidFill>
              </a:rPr>
              <a:t>It is used to map Servlet to specific URL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xmlns="" id="{629F887F-B2F5-C747-8003-4A69216AE7B4}"/>
              </a:ext>
            </a:extLst>
          </p:cNvPr>
          <p:cNvSpPr/>
          <p:nvPr/>
        </p:nvSpPr>
        <p:spPr>
          <a:xfrm>
            <a:off x="4159404" y="4436558"/>
            <a:ext cx="5029200" cy="247677"/>
          </a:xfrm>
          <a:prstGeom prst="round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367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6" grpId="1" animBg="1"/>
      <p:bldP spid="7" grpId="0" animBg="1"/>
      <p:bldP spid="7" grpId="1" animBg="1"/>
      <p:bldP spid="8" grpId="0" animBg="1"/>
      <p:bldP spid="9" grpId="0" animBg="1"/>
      <p:bldP spid="9" grpId="1" animBg="1"/>
      <p:bldP spid="10" grpId="0" animBg="1"/>
      <p:bldP spid="1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B595D2A-6B07-F640-8386-2417BEA2B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is Servlet?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6A5A8F5-9297-C441-A665-BCEE6A200B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Servlet is </a:t>
            </a:r>
            <a:r>
              <a:rPr lang="en-US" b="1" dirty="0">
                <a:solidFill>
                  <a:schemeClr val="accent6"/>
                </a:solidFill>
              </a:rPr>
              <a:t>java class </a:t>
            </a:r>
            <a:r>
              <a:rPr lang="en-US" dirty="0"/>
              <a:t>which extends the functionality of </a:t>
            </a:r>
            <a:r>
              <a:rPr lang="en-US" b="1" dirty="0">
                <a:solidFill>
                  <a:schemeClr val="accent6"/>
                </a:solidFill>
              </a:rPr>
              <a:t>web server </a:t>
            </a:r>
            <a:r>
              <a:rPr lang="en-US" dirty="0"/>
              <a:t>by dynamically generating </a:t>
            </a:r>
            <a:r>
              <a:rPr lang="en-US" b="1" dirty="0">
                <a:solidFill>
                  <a:schemeClr val="accent6"/>
                </a:solidFill>
              </a:rPr>
              <a:t>web pages</a:t>
            </a:r>
            <a:r>
              <a:rPr lang="en-US" dirty="0"/>
              <a:t>.</a:t>
            </a:r>
          </a:p>
          <a:p>
            <a:r>
              <a:rPr lang="en-US" b="1" dirty="0"/>
              <a:t>Servlet: Basic Terms</a:t>
            </a:r>
          </a:p>
          <a:p>
            <a:pPr lvl="1"/>
            <a:r>
              <a:rPr lang="en-US" dirty="0"/>
              <a:t>Before looking into Servlet, we will see some important keywords about web application.</a:t>
            </a:r>
          </a:p>
          <a:p>
            <a:pPr marL="457200" lvl="1" indent="0">
              <a:buNone/>
            </a:pPr>
            <a:endParaRPr lang="en-US" dirty="0"/>
          </a:p>
        </p:txBody>
      </p:sp>
      <p:cxnSp>
        <p:nvCxnSpPr>
          <p:cNvPr id="5" name="Curved Connector 4">
            <a:extLst>
              <a:ext uri="{FF2B5EF4-FFF2-40B4-BE49-F238E27FC236}">
                <a16:creationId xmlns:a16="http://schemas.microsoft.com/office/drawing/2014/main" xmlns="" id="{F7494D9A-E909-4B44-9356-F2ED3285AD0B}"/>
              </a:ext>
            </a:extLst>
          </p:cNvPr>
          <p:cNvCxnSpPr>
            <a:cxnSpLocks/>
            <a:stCxn id="15" idx="0"/>
          </p:cNvCxnSpPr>
          <p:nvPr/>
        </p:nvCxnSpPr>
        <p:spPr>
          <a:xfrm rot="5400000" flipH="1" flipV="1">
            <a:off x="5603551" y="-143140"/>
            <a:ext cx="269771" cy="8006135"/>
          </a:xfrm>
          <a:prstGeom prst="curvedConnector2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urved Connector 5">
            <a:extLst>
              <a:ext uri="{FF2B5EF4-FFF2-40B4-BE49-F238E27FC236}">
                <a16:creationId xmlns:a16="http://schemas.microsoft.com/office/drawing/2014/main" xmlns="" id="{F9FED3CA-8851-8145-A0D5-2815BF1BE84E}"/>
              </a:ext>
            </a:extLst>
          </p:cNvPr>
          <p:cNvCxnSpPr>
            <a:cxnSpLocks/>
          </p:cNvCxnSpPr>
          <p:nvPr/>
        </p:nvCxnSpPr>
        <p:spPr>
          <a:xfrm rot="10800000" flipV="1">
            <a:off x="2743200" y="5240739"/>
            <a:ext cx="7281750" cy="58965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1F4D873E-A788-1940-AA0F-C0DEAD0BD391}"/>
              </a:ext>
            </a:extLst>
          </p:cNvPr>
          <p:cNvSpPr txBox="1"/>
          <p:nvPr/>
        </p:nvSpPr>
        <p:spPr>
          <a:xfrm>
            <a:off x="6247883" y="3147984"/>
            <a:ext cx="1642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chemeClr val="accent6"/>
                </a:solidFill>
              </a:rPr>
              <a:t>Http Request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C3CE4ED2-0E60-4B4E-AEB7-9350A77D7A0C}"/>
              </a:ext>
            </a:extLst>
          </p:cNvPr>
          <p:cNvSpPr txBox="1"/>
          <p:nvPr/>
        </p:nvSpPr>
        <p:spPr>
          <a:xfrm>
            <a:off x="5619524" y="5557242"/>
            <a:ext cx="1642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chemeClr val="accent6"/>
                </a:solidFill>
              </a:rPr>
              <a:t>Http Response</a:t>
            </a:r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xmlns="" id="{DCC5B8B9-2E6B-8145-9837-B1584810C0E5}"/>
              </a:ext>
            </a:extLst>
          </p:cNvPr>
          <p:cNvSpPr/>
          <p:nvPr/>
        </p:nvSpPr>
        <p:spPr>
          <a:xfrm>
            <a:off x="897535" y="2442589"/>
            <a:ext cx="5645066" cy="914400"/>
          </a:xfrm>
          <a:prstGeom prst="wedgeRoundRectCallout">
            <a:avLst>
              <a:gd name="adj1" fmla="val -37918"/>
              <a:gd name="adj2" fmla="val 126784"/>
              <a:gd name="adj3" fmla="val 16667"/>
            </a:avLst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accent6"/>
                </a:solidFill>
              </a:rPr>
              <a:t>Web Client: </a:t>
            </a:r>
            <a:r>
              <a:rPr lang="en-US" dirty="0">
                <a:solidFill>
                  <a:schemeClr val="tx1"/>
                </a:solidFill>
              </a:rPr>
              <a:t>We will call </a:t>
            </a:r>
            <a:r>
              <a:rPr lang="en-US" b="1" dirty="0">
                <a:solidFill>
                  <a:schemeClr val="tx1"/>
                </a:solidFill>
              </a:rPr>
              <a:t>browsers</a:t>
            </a:r>
            <a:r>
              <a:rPr lang="en-US" dirty="0">
                <a:solidFill>
                  <a:schemeClr val="tx1"/>
                </a:solidFill>
              </a:rPr>
              <a:t> (IE, Chrome, Mozilla etc.) as a </a:t>
            </a:r>
            <a:r>
              <a:rPr lang="en-US" b="1" dirty="0">
                <a:solidFill>
                  <a:schemeClr val="tx1"/>
                </a:solidFill>
              </a:rPr>
              <a:t>Client</a:t>
            </a:r>
            <a:r>
              <a:rPr lang="en-US" dirty="0">
                <a:solidFill>
                  <a:schemeClr val="tx1"/>
                </a:solidFill>
              </a:rPr>
              <a:t>, which helps in communicating with the server</a:t>
            </a:r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xmlns="" id="{68BF6870-18EA-2949-BCE8-92F006D8B8F3}"/>
              </a:ext>
            </a:extLst>
          </p:cNvPr>
          <p:cNvSpPr/>
          <p:nvPr/>
        </p:nvSpPr>
        <p:spPr>
          <a:xfrm>
            <a:off x="5152674" y="4636809"/>
            <a:ext cx="3994233" cy="1272653"/>
          </a:xfrm>
          <a:prstGeom prst="wedgeRoundRectCallout">
            <a:avLst>
              <a:gd name="adj1" fmla="val 53311"/>
              <a:gd name="adj2" fmla="val -82231"/>
              <a:gd name="adj3" fmla="val 16667"/>
            </a:avLst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accent6"/>
                </a:solidFill>
              </a:rPr>
              <a:t>Web Server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is the one which takes the client request, process the request and sends back the </a:t>
            </a:r>
            <a:r>
              <a:rPr lang="en-US" b="1" dirty="0">
                <a:solidFill>
                  <a:schemeClr val="tx1"/>
                </a:solidFill>
              </a:rPr>
              <a:t>response</a:t>
            </a:r>
            <a:r>
              <a:rPr lang="en-US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xmlns="" id="{F0786067-5BFE-3C41-9D32-49982A7BD752}"/>
              </a:ext>
            </a:extLst>
          </p:cNvPr>
          <p:cNvSpPr/>
          <p:nvPr/>
        </p:nvSpPr>
        <p:spPr>
          <a:xfrm>
            <a:off x="6096000" y="2983916"/>
            <a:ext cx="1793936" cy="660778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xmlns="" id="{EB2BFB16-1A98-9644-A42B-FB6E006C0EC4}"/>
              </a:ext>
            </a:extLst>
          </p:cNvPr>
          <p:cNvSpPr/>
          <p:nvPr/>
        </p:nvSpPr>
        <p:spPr>
          <a:xfrm>
            <a:off x="5467641" y="5442367"/>
            <a:ext cx="1793936" cy="660778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xmlns="" id="{F3EA2EED-A8B5-2244-A66B-30F1AB20A131}"/>
              </a:ext>
            </a:extLst>
          </p:cNvPr>
          <p:cNvSpPr/>
          <p:nvPr/>
        </p:nvSpPr>
        <p:spPr>
          <a:xfrm>
            <a:off x="5128790" y="3901535"/>
            <a:ext cx="3733800" cy="1245927"/>
          </a:xfrm>
          <a:prstGeom prst="round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dirty="0">
                <a:solidFill>
                  <a:schemeClr val="tx1"/>
                </a:solidFill>
              </a:rPr>
              <a:t> Server and Client (browser) will communicate with each other with the help of </a:t>
            </a:r>
            <a:r>
              <a:rPr lang="en-US" b="1" dirty="0">
                <a:solidFill>
                  <a:schemeClr val="tx1"/>
                </a:solidFill>
              </a:rPr>
              <a:t>HTTP</a:t>
            </a:r>
            <a:r>
              <a:rPr lang="en-US" dirty="0">
                <a:solidFill>
                  <a:schemeClr val="tx1"/>
                </a:solidFill>
              </a:rPr>
              <a:t> protocol.</a:t>
            </a:r>
          </a:p>
          <a:p>
            <a:pPr algn="just"/>
            <a:endParaRPr lang="en-US" dirty="0"/>
          </a:p>
        </p:txBody>
      </p:sp>
      <p:pic>
        <p:nvPicPr>
          <p:cNvPr id="14" name="Picture 2" descr="Image result for web server">
            <a:extLst>
              <a:ext uri="{FF2B5EF4-FFF2-40B4-BE49-F238E27FC236}">
                <a16:creationId xmlns:a16="http://schemas.microsoft.com/office/drawing/2014/main" xmlns="" id="{62A43B8A-7232-1743-A799-A971794073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1504" y="3143526"/>
            <a:ext cx="1894717" cy="2303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2EDCCEBB-612B-6342-9EC3-867FA67D0A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953" y="3994812"/>
            <a:ext cx="1670832" cy="167083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008A9ABC-1D8B-634C-96E6-1079C54632F5}"/>
              </a:ext>
            </a:extLst>
          </p:cNvPr>
          <p:cNvSpPr txBox="1"/>
          <p:nvPr/>
        </p:nvSpPr>
        <p:spPr>
          <a:xfrm>
            <a:off x="1162412" y="5665644"/>
            <a:ext cx="10039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accent6"/>
                </a:solidFill>
              </a:rPr>
              <a:t>Client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EEAA2522-DCBE-EE49-BBFD-6A5CD2079E55}"/>
              </a:ext>
            </a:extLst>
          </p:cNvPr>
          <p:cNvSpPr txBox="1"/>
          <p:nvPr/>
        </p:nvSpPr>
        <p:spPr>
          <a:xfrm>
            <a:off x="10632318" y="5361578"/>
            <a:ext cx="10039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accent6"/>
                </a:solidFill>
              </a:rPr>
              <a:t>Server</a:t>
            </a:r>
          </a:p>
        </p:txBody>
      </p:sp>
    </p:spTree>
    <p:extLst>
      <p:ext uri="{BB962C8B-B14F-4D97-AF65-F5344CB8AC3E}">
        <p14:creationId xmlns:p14="http://schemas.microsoft.com/office/powerpoint/2010/main" val="3969080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 animBg="1"/>
      <p:bldP spid="9" grpId="1" animBg="1"/>
      <p:bldP spid="10" grpId="0" animBg="1"/>
      <p:bldP spid="10" grpId="1" animBg="1"/>
      <p:bldP spid="11" grpId="0" animBg="1"/>
      <p:bldP spid="12" grpId="0" animBg="1"/>
      <p:bldP spid="13" grpId="0" animBg="1"/>
      <p:bldP spid="16" grpId="0"/>
      <p:bldP spid="17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6EEECB4-F308-094E-97EF-6A24DA74C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 for Servlet Program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E17B2CC-C1BA-454A-AB9C-3A97A49415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74595"/>
            <a:ext cx="11929641" cy="5590565"/>
          </a:xfrm>
        </p:spPr>
        <p:txBody>
          <a:bodyPr/>
          <a:lstStyle/>
          <a:p>
            <a:r>
              <a:rPr lang="en-US" dirty="0"/>
              <a:t>Step 11: Run your application, right click on your Project and select </a:t>
            </a:r>
            <a:r>
              <a:rPr lang="en-US" b="1" dirty="0"/>
              <a:t>Run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5A2756F4-1082-A242-9E70-702C2BE6F0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824" y="1392044"/>
            <a:ext cx="4724400" cy="4898091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xmlns="" id="{A3DEDB21-8E41-F745-A1B1-FB75FEDE91D9}"/>
              </a:ext>
            </a:extLst>
          </p:cNvPr>
          <p:cNvSpPr/>
          <p:nvPr/>
        </p:nvSpPr>
        <p:spPr>
          <a:xfrm>
            <a:off x="2356624" y="4897244"/>
            <a:ext cx="1524000" cy="381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17883716-416D-2641-9972-E7CCFAB7D1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0714" y="1349575"/>
            <a:ext cx="10687330" cy="3333982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xmlns="" id="{E8082074-5C04-A844-A9E9-C90107E081EE}"/>
              </a:ext>
            </a:extLst>
          </p:cNvPr>
          <p:cNvSpPr/>
          <p:nvPr/>
        </p:nvSpPr>
        <p:spPr>
          <a:xfrm>
            <a:off x="5744182" y="1721050"/>
            <a:ext cx="2260803" cy="74346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581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7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08832B2-CCC8-024D-B418-69C9FB19F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 Servlet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4D04E646-723F-8E4F-91B8-BE198DD8C4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030" y="1448580"/>
            <a:ext cx="8566319" cy="371551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AC12C3F9-7E25-1048-A6B0-535FD156A6F2}"/>
              </a:ext>
            </a:extLst>
          </p:cNvPr>
          <p:cNvSpPr/>
          <p:nvPr/>
        </p:nvSpPr>
        <p:spPr>
          <a:xfrm>
            <a:off x="602165" y="6413569"/>
            <a:ext cx="795976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000" i="1" dirty="0"/>
              <a:t>Ref: https://www.ntu.edu.sg/home/ehchua/programming/java/JavaServlets.html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7CDB3999-B5BE-674B-9910-4F920A7488E3}"/>
              </a:ext>
            </a:extLst>
          </p:cNvPr>
          <p:cNvSpPr txBox="1"/>
          <p:nvPr/>
        </p:nvSpPr>
        <p:spPr>
          <a:xfrm>
            <a:off x="5030189" y="1858536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b="1" dirty="0">
                <a:solidFill>
                  <a:srgbClr val="0000FF"/>
                </a:solidFill>
              </a:rPr>
              <a:t>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702EB733-4794-5945-BF74-A7C0DD465D27}"/>
              </a:ext>
            </a:extLst>
          </p:cNvPr>
          <p:cNvSpPr txBox="1"/>
          <p:nvPr/>
        </p:nvSpPr>
        <p:spPr>
          <a:xfrm>
            <a:off x="7383965" y="2089368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b="1" dirty="0">
                <a:solidFill>
                  <a:srgbClr val="0000FF"/>
                </a:solidFill>
              </a:rPr>
              <a:t>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F3978161-645E-5743-9920-D17BF2E9B451}"/>
              </a:ext>
            </a:extLst>
          </p:cNvPr>
          <p:cNvSpPr txBox="1"/>
          <p:nvPr/>
        </p:nvSpPr>
        <p:spPr>
          <a:xfrm>
            <a:off x="6469565" y="3839736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b="1" dirty="0">
                <a:solidFill>
                  <a:srgbClr val="0000FF"/>
                </a:solidFill>
              </a:rPr>
              <a:t>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E4CF60CE-AFFD-5B41-B92F-ED4D10343169}"/>
              </a:ext>
            </a:extLst>
          </p:cNvPr>
          <p:cNvSpPr txBox="1"/>
          <p:nvPr/>
        </p:nvSpPr>
        <p:spPr>
          <a:xfrm>
            <a:off x="6299486" y="4605365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b="1" dirty="0">
                <a:solidFill>
                  <a:srgbClr val="0000FF"/>
                </a:solidFill>
              </a:rPr>
              <a:t>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4207A435-A399-114B-9A01-940902B266F2}"/>
              </a:ext>
            </a:extLst>
          </p:cNvPr>
          <p:cNvSpPr txBox="1"/>
          <p:nvPr/>
        </p:nvSpPr>
        <p:spPr>
          <a:xfrm>
            <a:off x="4411969" y="3306336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b="1" dirty="0">
                <a:solidFill>
                  <a:srgbClr val="0000FF"/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466982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6FA30D7-D90F-AF48-A015-6CC855A99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javax.servlet</a:t>
            </a:r>
            <a:r>
              <a:rPr lang="en-US" dirty="0"/>
              <a:t> Interface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xmlns="" id="{D2FA8736-E5E4-FC49-A93F-2233A6D23465}"/>
              </a:ext>
            </a:extLst>
          </p:cNvPr>
          <p:cNvSpPr/>
          <p:nvPr/>
        </p:nvSpPr>
        <p:spPr>
          <a:xfrm>
            <a:off x="1447800" y="2794923"/>
            <a:ext cx="2247900" cy="487363"/>
          </a:xfrm>
          <a:prstGeom prst="roundRect">
            <a:avLst/>
          </a:prstGeom>
          <a:solidFill>
            <a:schemeClr val="tx1">
              <a:lumMod val="10000"/>
              <a:lumOff val="90000"/>
              <a:alpha val="3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err="1">
                <a:solidFill>
                  <a:schemeClr val="tx1"/>
                </a:solidFill>
              </a:rPr>
              <a:t>ServletContext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xmlns="" id="{BDBE0AE8-E392-914E-9E8B-569F594C409E}"/>
              </a:ext>
            </a:extLst>
          </p:cNvPr>
          <p:cNvSpPr/>
          <p:nvPr/>
        </p:nvSpPr>
        <p:spPr>
          <a:xfrm>
            <a:off x="1447800" y="3710484"/>
            <a:ext cx="2247900" cy="487363"/>
          </a:xfrm>
          <a:prstGeom prst="roundRect">
            <a:avLst/>
          </a:prstGeom>
          <a:solidFill>
            <a:schemeClr val="tx1">
              <a:lumMod val="10000"/>
              <a:lumOff val="90000"/>
              <a:alpha val="3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err="1">
                <a:solidFill>
                  <a:schemeClr val="tx1"/>
                </a:solidFill>
              </a:rPr>
              <a:t>ServletRequest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xmlns="" id="{0E183818-F54D-4A45-91B8-8CD8E5911D75}"/>
              </a:ext>
            </a:extLst>
          </p:cNvPr>
          <p:cNvSpPr/>
          <p:nvPr/>
        </p:nvSpPr>
        <p:spPr>
          <a:xfrm>
            <a:off x="1447800" y="1905000"/>
            <a:ext cx="2247900" cy="487363"/>
          </a:xfrm>
          <a:prstGeom prst="roundRect">
            <a:avLst/>
          </a:prstGeom>
          <a:solidFill>
            <a:schemeClr val="tx1">
              <a:lumMod val="10000"/>
              <a:lumOff val="90000"/>
              <a:alpha val="31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err="1">
                <a:solidFill>
                  <a:schemeClr val="tx1"/>
                </a:solidFill>
              </a:rPr>
              <a:t>ServletConfig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xmlns="" id="{9F8DA791-B3AE-7944-8551-36F127743E7E}"/>
              </a:ext>
            </a:extLst>
          </p:cNvPr>
          <p:cNvSpPr/>
          <p:nvPr/>
        </p:nvSpPr>
        <p:spPr>
          <a:xfrm>
            <a:off x="1447800" y="4626045"/>
            <a:ext cx="2362200" cy="487363"/>
          </a:xfrm>
          <a:prstGeom prst="roundRect">
            <a:avLst/>
          </a:prstGeom>
          <a:solidFill>
            <a:schemeClr val="tx1">
              <a:lumMod val="10000"/>
              <a:lumOff val="90000"/>
              <a:alpha val="3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err="1">
                <a:solidFill>
                  <a:schemeClr val="tx1"/>
                </a:solidFill>
              </a:rPr>
              <a:t>ServletResponse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xmlns="" id="{E8CC2EEB-F31C-4143-81E9-8D4F51F1BB70}"/>
              </a:ext>
            </a:extLst>
          </p:cNvPr>
          <p:cNvSpPr/>
          <p:nvPr/>
        </p:nvSpPr>
        <p:spPr>
          <a:xfrm>
            <a:off x="1219200" y="1219200"/>
            <a:ext cx="2743200" cy="4343400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xmlns="" id="{38E718A5-4DBC-354C-9DD4-707D6DAB4172}"/>
              </a:ext>
            </a:extLst>
          </p:cNvPr>
          <p:cNvSpPr/>
          <p:nvPr/>
        </p:nvSpPr>
        <p:spPr>
          <a:xfrm>
            <a:off x="4800600" y="1066800"/>
            <a:ext cx="3962400" cy="1523999"/>
          </a:xfrm>
          <a:prstGeom prst="wedgeRoundRectCallout">
            <a:avLst>
              <a:gd name="adj1" fmla="val -70476"/>
              <a:gd name="adj2" fmla="val 23501"/>
              <a:gd name="adj3" fmla="val 16667"/>
            </a:avLst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dirty="0">
                <a:solidFill>
                  <a:schemeClr val="tx1"/>
                </a:solidFill>
              </a:rPr>
              <a:t>It is used to get configuration information from </a:t>
            </a:r>
            <a:r>
              <a:rPr lang="en-US" dirty="0">
                <a:solidFill>
                  <a:schemeClr val="accent6"/>
                </a:solidFill>
              </a:rPr>
              <a:t>web.xml </a:t>
            </a:r>
            <a:r>
              <a:rPr lang="en-US" dirty="0">
                <a:solidFill>
                  <a:schemeClr val="tx1"/>
                </a:solidFill>
              </a:rPr>
              <a:t>file. If the configuration information is modified from the web.xml file, we don't need to change the servlet. 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57881DE1-DEC6-F446-9959-6D8C8D1D0EBE}"/>
              </a:ext>
            </a:extLst>
          </p:cNvPr>
          <p:cNvSpPr txBox="1"/>
          <p:nvPr/>
        </p:nvSpPr>
        <p:spPr>
          <a:xfrm>
            <a:off x="1828800" y="1219200"/>
            <a:ext cx="15240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Javax.servlet</a:t>
            </a:r>
            <a:endParaRPr lang="en-US" dirty="0"/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xmlns="" id="{529B8508-1EAC-394C-88E2-C2018D345B51}"/>
              </a:ext>
            </a:extLst>
          </p:cNvPr>
          <p:cNvSpPr/>
          <p:nvPr/>
        </p:nvSpPr>
        <p:spPr>
          <a:xfrm>
            <a:off x="4800600" y="2667000"/>
            <a:ext cx="3962400" cy="1134200"/>
          </a:xfrm>
          <a:prstGeom prst="wedgeRoundRectCallout">
            <a:avLst>
              <a:gd name="adj1" fmla="val -71165"/>
              <a:gd name="adj2" fmla="val -28439"/>
              <a:gd name="adj3" fmla="val 16667"/>
            </a:avLst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dirty="0">
                <a:solidFill>
                  <a:schemeClr val="tx1"/>
                </a:solidFill>
              </a:rPr>
              <a:t>It provides an interface between the container and servlet. It is </a:t>
            </a:r>
            <a:r>
              <a:rPr lang="en-US" dirty="0">
                <a:solidFill>
                  <a:schemeClr val="accent6"/>
                </a:solidFill>
              </a:rPr>
              <a:t>global</a:t>
            </a:r>
            <a:r>
              <a:rPr lang="en-US" dirty="0">
                <a:solidFill>
                  <a:schemeClr val="tx1"/>
                </a:solidFill>
              </a:rPr>
              <a:t> to entire web application</a:t>
            </a:r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xmlns="" id="{1361A370-C1C1-6F47-B49D-30AF601EA90E}"/>
              </a:ext>
            </a:extLst>
          </p:cNvPr>
          <p:cNvSpPr/>
          <p:nvPr/>
        </p:nvSpPr>
        <p:spPr>
          <a:xfrm>
            <a:off x="4869976" y="3851542"/>
            <a:ext cx="3962400" cy="1439000"/>
          </a:xfrm>
          <a:prstGeom prst="wedgeRoundRectCallout">
            <a:avLst>
              <a:gd name="adj1" fmla="val -72887"/>
              <a:gd name="adj2" fmla="val -42666"/>
              <a:gd name="adj3" fmla="val 16667"/>
            </a:avLst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dirty="0">
                <a:solidFill>
                  <a:schemeClr val="tx1"/>
                </a:solidFill>
              </a:rPr>
              <a:t>It is used to provide the </a:t>
            </a:r>
            <a:r>
              <a:rPr lang="en-US" dirty="0">
                <a:solidFill>
                  <a:schemeClr val="accent6"/>
                </a:solidFill>
              </a:rPr>
              <a:t>client request information</a:t>
            </a:r>
            <a:r>
              <a:rPr lang="en-US" dirty="0">
                <a:solidFill>
                  <a:schemeClr val="tx1"/>
                </a:solidFill>
              </a:rPr>
              <a:t> to a servlet such as content type, content length, parameter names and values, header informations, attributes </a:t>
            </a:r>
          </a:p>
        </p:txBody>
      </p:sp>
      <p:sp>
        <p:nvSpPr>
          <p:cNvPr id="13" name="Rounded Rectangular Callout 12">
            <a:extLst>
              <a:ext uri="{FF2B5EF4-FFF2-40B4-BE49-F238E27FC236}">
                <a16:creationId xmlns:a16="http://schemas.microsoft.com/office/drawing/2014/main" xmlns="" id="{32C9C676-8F1B-FF4F-B810-FAAF306452FC}"/>
              </a:ext>
            </a:extLst>
          </p:cNvPr>
          <p:cNvSpPr/>
          <p:nvPr/>
        </p:nvSpPr>
        <p:spPr>
          <a:xfrm>
            <a:off x="4869976" y="4953000"/>
            <a:ext cx="3962400" cy="1439792"/>
          </a:xfrm>
          <a:prstGeom prst="wedgeRoundRectCallout">
            <a:avLst>
              <a:gd name="adj1" fmla="val -72887"/>
              <a:gd name="adj2" fmla="val -60668"/>
              <a:gd name="adj3" fmla="val 16667"/>
            </a:avLst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dirty="0">
                <a:solidFill>
                  <a:schemeClr val="tx1"/>
                </a:solidFill>
              </a:rPr>
              <a:t>It contains various methods that enable a servlet to </a:t>
            </a:r>
            <a:r>
              <a:rPr lang="en-US" dirty="0">
                <a:solidFill>
                  <a:schemeClr val="accent6"/>
                </a:solidFill>
              </a:rPr>
              <a:t>respond</a:t>
            </a:r>
            <a:r>
              <a:rPr lang="en-US" dirty="0">
                <a:solidFill>
                  <a:schemeClr val="tx1"/>
                </a:solidFill>
              </a:rPr>
              <a:t> to the client requests. A servlet can send the response either as character or binary data. </a:t>
            </a:r>
          </a:p>
        </p:txBody>
      </p:sp>
    </p:spTree>
    <p:extLst>
      <p:ext uri="{BB962C8B-B14F-4D97-AF65-F5344CB8AC3E}">
        <p14:creationId xmlns:p14="http://schemas.microsoft.com/office/powerpoint/2010/main" val="1275932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9" grpId="1" animBg="1"/>
      <p:bldP spid="10" grpId="0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4924152-54EA-4F46-889D-1EFE07DD68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Types of Servlet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779BC28-0FC1-C348-8ED5-A3A9E5A65C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b="1" dirty="0"/>
              <a:t>Generic Servlet </a:t>
            </a:r>
          </a:p>
          <a:p>
            <a:pPr lvl="1"/>
            <a:r>
              <a:rPr lang="en-US" altLang="en-US" dirty="0" err="1"/>
              <a:t>javax.servlet</a:t>
            </a:r>
            <a:r>
              <a:rPr lang="en-US" altLang="en-US" dirty="0"/>
              <a:t> (package)</a:t>
            </a:r>
          </a:p>
          <a:p>
            <a:pPr lvl="1"/>
            <a:r>
              <a:rPr lang="en-US" altLang="en-US" dirty="0"/>
              <a:t>extends </a:t>
            </a:r>
            <a:r>
              <a:rPr lang="en-US" altLang="en-US" dirty="0" err="1"/>
              <a:t>javax.servlet.Servlet</a:t>
            </a:r>
            <a:r>
              <a:rPr lang="en-US" altLang="en-US" dirty="0"/>
              <a:t> </a:t>
            </a:r>
          </a:p>
          <a:p>
            <a:pPr lvl="1"/>
            <a:r>
              <a:rPr lang="en-US" altLang="en-US" dirty="0"/>
              <a:t>service method</a:t>
            </a:r>
          </a:p>
          <a:p>
            <a:pPr lvl="1"/>
            <a:r>
              <a:rPr lang="en-US" dirty="0"/>
              <a:t>service(</a:t>
            </a:r>
            <a:r>
              <a:rPr lang="en-US" dirty="0" err="1">
                <a:solidFill>
                  <a:schemeClr val="accent6"/>
                </a:solidFill>
              </a:rPr>
              <a:t>ServletRequest</a:t>
            </a:r>
            <a:r>
              <a:rPr lang="en-US" dirty="0"/>
              <a:t> req, </a:t>
            </a:r>
            <a:r>
              <a:rPr lang="en-US" dirty="0" err="1">
                <a:solidFill>
                  <a:schemeClr val="accent6"/>
                </a:solidFill>
              </a:rPr>
              <a:t>ServletResponse</a:t>
            </a:r>
            <a:r>
              <a:rPr lang="en-US" dirty="0"/>
              <a:t> res)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altLang="en-US" b="1" dirty="0"/>
              <a:t>Http Servlet</a:t>
            </a:r>
          </a:p>
          <a:p>
            <a:pPr lvl="1"/>
            <a:r>
              <a:rPr lang="en-US" altLang="en-US" dirty="0" err="1"/>
              <a:t>javax.servlet.http</a:t>
            </a:r>
            <a:r>
              <a:rPr lang="en-US" altLang="en-US" dirty="0"/>
              <a:t> (package)</a:t>
            </a:r>
          </a:p>
          <a:p>
            <a:pPr lvl="1"/>
            <a:r>
              <a:rPr lang="en-US" altLang="en-US" dirty="0"/>
              <a:t>extends </a:t>
            </a:r>
            <a:r>
              <a:rPr lang="en-US" altLang="en-US" dirty="0" err="1"/>
              <a:t>javax.servlet.HttpServlet</a:t>
            </a:r>
            <a:endParaRPr lang="en-US" altLang="en-US" dirty="0"/>
          </a:p>
          <a:p>
            <a:pPr lvl="1"/>
            <a:r>
              <a:rPr lang="en-US" altLang="en-US" dirty="0" err="1"/>
              <a:t>doGet</a:t>
            </a:r>
            <a:r>
              <a:rPr lang="en-US" altLang="en-US" dirty="0"/>
              <a:t>(), </a:t>
            </a:r>
            <a:r>
              <a:rPr lang="en-US" altLang="en-US" dirty="0" err="1"/>
              <a:t>doPost</a:t>
            </a:r>
            <a:r>
              <a:rPr lang="en-US" altLang="en-US" dirty="0"/>
              <a:t>()</a:t>
            </a:r>
          </a:p>
          <a:p>
            <a:pPr lvl="1"/>
            <a:r>
              <a:rPr lang="en-US" altLang="en-US" dirty="0" err="1"/>
              <a:t>doGet</a:t>
            </a:r>
            <a:r>
              <a:rPr lang="en-US" altLang="en-US" dirty="0"/>
              <a:t>(</a:t>
            </a:r>
            <a:r>
              <a:rPr lang="en-US" altLang="en-US" dirty="0" err="1">
                <a:solidFill>
                  <a:schemeClr val="accent6"/>
                </a:solidFill>
              </a:rPr>
              <a:t>HttpServletRequest</a:t>
            </a:r>
            <a:r>
              <a:rPr lang="en-US" altLang="en-US" dirty="0"/>
              <a:t> </a:t>
            </a:r>
            <a:r>
              <a:rPr lang="en-US" altLang="en-US" dirty="0" err="1"/>
              <a:t>req,</a:t>
            </a:r>
            <a:r>
              <a:rPr lang="en-US" altLang="en-US" dirty="0" err="1">
                <a:solidFill>
                  <a:schemeClr val="accent6"/>
                </a:solidFill>
              </a:rPr>
              <a:t>HttpServletResponse</a:t>
            </a:r>
            <a:r>
              <a:rPr lang="en-US" altLang="en-US" dirty="0"/>
              <a:t> res)</a:t>
            </a:r>
          </a:p>
          <a:p>
            <a:pPr lvl="1"/>
            <a:r>
              <a:rPr lang="en-US" altLang="en-US" dirty="0" err="1"/>
              <a:t>doPost</a:t>
            </a:r>
            <a:r>
              <a:rPr lang="en-US" altLang="en-US" dirty="0"/>
              <a:t>(</a:t>
            </a:r>
            <a:r>
              <a:rPr lang="en-US" altLang="en-US" dirty="0" err="1">
                <a:solidFill>
                  <a:schemeClr val="accent6"/>
                </a:solidFill>
              </a:rPr>
              <a:t>HttpServletRequest</a:t>
            </a:r>
            <a:r>
              <a:rPr lang="en-US" altLang="en-US" dirty="0"/>
              <a:t> </a:t>
            </a:r>
            <a:r>
              <a:rPr lang="en-US" altLang="en-US" dirty="0" err="1"/>
              <a:t>req,</a:t>
            </a:r>
            <a:r>
              <a:rPr lang="en-US" altLang="en-US" dirty="0" err="1">
                <a:solidFill>
                  <a:schemeClr val="accent6"/>
                </a:solidFill>
              </a:rPr>
              <a:t>HttpServletResponse</a:t>
            </a:r>
            <a:r>
              <a:rPr lang="en-US" altLang="en-US" dirty="0"/>
              <a:t> res)</a:t>
            </a:r>
          </a:p>
          <a:p>
            <a:pPr lvl="1"/>
            <a:endParaRPr lang="en-US" alt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0323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4C01656-4984-1947-AC0E-65B5EA0B3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GenericServlet</a:t>
            </a:r>
            <a:r>
              <a:rPr lang="en-US" dirty="0"/>
              <a:t> vs </a:t>
            </a:r>
            <a:r>
              <a:rPr lang="en-US" dirty="0" err="1"/>
              <a:t>HttpServlet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xmlns="" id="{10DCD23A-03AF-8A45-8FD0-F0913B5FEB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333127"/>
              </p:ext>
            </p:extLst>
          </p:nvPr>
        </p:nvGraphicFramePr>
        <p:xfrm>
          <a:off x="323384" y="998034"/>
          <a:ext cx="11474606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3730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73730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00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err="1"/>
                        <a:t>GenericServlet</a:t>
                      </a:r>
                      <a:endParaRPr lang="en-US" sz="2400" b="1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err="1"/>
                        <a:t>HttpServlet</a:t>
                      </a:r>
                      <a:endParaRPr lang="en-US" sz="2400" b="1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xmlns="" id="{9F0AA30E-F573-F048-9611-83B54BE992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3999280"/>
              </p:ext>
            </p:extLst>
          </p:nvPr>
        </p:nvGraphicFramePr>
        <p:xfrm>
          <a:off x="323384" y="4015554"/>
          <a:ext cx="11474606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3730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73730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0040">
                <a:tc>
                  <a:txBody>
                    <a:bodyPr/>
                    <a:lstStyle/>
                    <a:p>
                      <a:r>
                        <a:rPr lang="en-US" sz="2400" dirty="0"/>
                        <a:t>It supports only one abstract </a:t>
                      </a:r>
                      <a:r>
                        <a:rPr lang="en-US" sz="2400" dirty="0" err="1"/>
                        <a:t>method:</a:t>
                      </a:r>
                      <a:r>
                        <a:rPr lang="en-US" sz="2400" dirty="0" err="1">
                          <a:solidFill>
                            <a:schemeClr val="accent6"/>
                          </a:solidFill>
                        </a:rPr>
                        <a:t>service</a:t>
                      </a:r>
                      <a:r>
                        <a:rPr lang="en-US" sz="2400" dirty="0">
                          <a:solidFill>
                            <a:schemeClr val="accent6"/>
                          </a:solidFill>
                        </a:rPr>
                        <a:t>()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It support </a:t>
                      </a:r>
                      <a:r>
                        <a:rPr lang="en-US" sz="2400" dirty="0" err="1">
                          <a:solidFill>
                            <a:schemeClr val="accent6"/>
                          </a:solidFill>
                        </a:rPr>
                        <a:t>doGet</a:t>
                      </a:r>
                      <a:r>
                        <a:rPr lang="en-US" sz="2400" dirty="0">
                          <a:solidFill>
                            <a:schemeClr val="accent6"/>
                          </a:solidFill>
                        </a:rPr>
                        <a:t>(), </a:t>
                      </a:r>
                      <a:r>
                        <a:rPr lang="en-US" sz="2400" dirty="0" err="1">
                          <a:solidFill>
                            <a:schemeClr val="accent6"/>
                          </a:solidFill>
                        </a:rPr>
                        <a:t>doPost</a:t>
                      </a:r>
                      <a:r>
                        <a:rPr lang="en-US" sz="2400" dirty="0">
                          <a:solidFill>
                            <a:schemeClr val="accent6"/>
                          </a:solidFill>
                        </a:rPr>
                        <a:t>()</a:t>
                      </a:r>
                      <a:r>
                        <a:rPr lang="en-US" sz="2400" baseline="0" dirty="0">
                          <a:solidFill>
                            <a:schemeClr val="accent6"/>
                          </a:solidFill>
                        </a:rPr>
                        <a:t> </a:t>
                      </a:r>
                      <a:r>
                        <a:rPr lang="en-US" sz="2400" baseline="0" dirty="0"/>
                        <a:t>etc.</a:t>
                      </a:r>
                      <a:endParaRPr lang="en-US" sz="24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xmlns="" id="{455546E1-29A6-E44A-92FF-7B2E0DB4CB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1227716"/>
              </p:ext>
            </p:extLst>
          </p:nvPr>
        </p:nvGraphicFramePr>
        <p:xfrm>
          <a:off x="323384" y="1455234"/>
          <a:ext cx="11474606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3730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73730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0040">
                <a:tc>
                  <a:txBody>
                    <a:bodyPr/>
                    <a:lstStyle/>
                    <a:p>
                      <a:r>
                        <a:rPr lang="en-US" sz="2400" dirty="0" err="1"/>
                        <a:t>javax.servlet.</a:t>
                      </a:r>
                      <a:r>
                        <a:rPr lang="en-US" sz="2400" dirty="0" err="1">
                          <a:solidFill>
                            <a:schemeClr val="accent6"/>
                          </a:solidFill>
                        </a:rPr>
                        <a:t>GenericServlet</a:t>
                      </a:r>
                      <a:endParaRPr lang="en-US" sz="2400" dirty="0">
                        <a:solidFill>
                          <a:schemeClr val="accent6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err="1"/>
                        <a:t>javax.servlet.</a:t>
                      </a:r>
                      <a:r>
                        <a:rPr lang="en-US" sz="2400" dirty="0" err="1">
                          <a:solidFill>
                            <a:schemeClr val="accent6"/>
                          </a:solidFill>
                        </a:rPr>
                        <a:t>http.HttpServlet</a:t>
                      </a:r>
                      <a:endParaRPr lang="en-US" sz="2400" dirty="0">
                        <a:solidFill>
                          <a:schemeClr val="accent6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xmlns="" id="{EAF8032C-CB9A-2E49-8D03-B1AEDD2CD1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1068421"/>
              </p:ext>
            </p:extLst>
          </p:nvPr>
        </p:nvGraphicFramePr>
        <p:xfrm>
          <a:off x="323384" y="1912434"/>
          <a:ext cx="11474606" cy="822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3730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73730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0040">
                <a:tc>
                  <a:txBody>
                    <a:bodyPr/>
                    <a:lstStyle/>
                    <a:p>
                      <a:r>
                        <a:rPr lang="en-US" sz="2400" dirty="0"/>
                        <a:t>It defines a generic, </a:t>
                      </a:r>
                      <a:r>
                        <a:rPr lang="en-US" sz="2400" dirty="0">
                          <a:solidFill>
                            <a:schemeClr val="accent6"/>
                          </a:solidFill>
                        </a:rPr>
                        <a:t>protocol-independent</a:t>
                      </a:r>
                      <a:r>
                        <a:rPr lang="en-US" sz="2400" dirty="0"/>
                        <a:t> servlet.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It defines a HTTP protocol </a:t>
                      </a:r>
                      <a:r>
                        <a:rPr lang="en-US" sz="2400" dirty="0">
                          <a:solidFill>
                            <a:schemeClr val="accent6"/>
                          </a:solidFill>
                        </a:rPr>
                        <a:t>specific</a:t>
                      </a:r>
                      <a:r>
                        <a:rPr lang="en-US" sz="2400" dirty="0"/>
                        <a:t> servlet.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xmlns="" id="{DD585A2A-9DFD-4342-8BE8-C27B796869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6023233"/>
              </p:ext>
            </p:extLst>
          </p:nvPr>
        </p:nvGraphicFramePr>
        <p:xfrm>
          <a:off x="323384" y="2735394"/>
          <a:ext cx="11474606" cy="822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3730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73730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0040">
                <a:tc>
                  <a:txBody>
                    <a:bodyPr/>
                    <a:lstStyle/>
                    <a:p>
                      <a:r>
                        <a:rPr lang="en-US" sz="2400" dirty="0" err="1"/>
                        <a:t>GenericServlet</a:t>
                      </a:r>
                      <a:r>
                        <a:rPr lang="en-US" sz="2400" dirty="0"/>
                        <a:t> is a </a:t>
                      </a:r>
                      <a:r>
                        <a:rPr lang="en-US" sz="2400" dirty="0">
                          <a:solidFill>
                            <a:schemeClr val="accent6"/>
                          </a:solidFill>
                        </a:rPr>
                        <a:t>super</a:t>
                      </a:r>
                      <a:r>
                        <a:rPr lang="en-US" sz="2400" dirty="0"/>
                        <a:t> class of </a:t>
                      </a:r>
                      <a:r>
                        <a:rPr lang="en-US" sz="2400" dirty="0" err="1"/>
                        <a:t>HttpServlet</a:t>
                      </a:r>
                      <a:r>
                        <a:rPr lang="en-US" sz="2400" dirty="0"/>
                        <a:t> class.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err="1"/>
                        <a:t>HttpServlet</a:t>
                      </a:r>
                      <a:r>
                        <a:rPr lang="en-US" sz="2400" dirty="0"/>
                        <a:t> is a </a:t>
                      </a:r>
                      <a:r>
                        <a:rPr lang="en-US" sz="2400" dirty="0">
                          <a:solidFill>
                            <a:schemeClr val="accent6"/>
                          </a:solidFill>
                        </a:rPr>
                        <a:t>sub</a:t>
                      </a:r>
                      <a:r>
                        <a:rPr lang="en-US" sz="2400" dirty="0"/>
                        <a:t> class of </a:t>
                      </a:r>
                      <a:r>
                        <a:rPr lang="en-US" sz="2400" dirty="0" err="1"/>
                        <a:t>GenericServlet</a:t>
                      </a:r>
                      <a:r>
                        <a:rPr lang="en-US" sz="2400" dirty="0"/>
                        <a:t> class.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xmlns="" id="{87CD3D02-E3BD-D244-A6E1-D94409019C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4700235"/>
              </p:ext>
            </p:extLst>
          </p:nvPr>
        </p:nvGraphicFramePr>
        <p:xfrm>
          <a:off x="323384" y="3558354"/>
          <a:ext cx="11474606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3730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73730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0040">
                <a:tc>
                  <a:txBody>
                    <a:bodyPr/>
                    <a:lstStyle/>
                    <a:p>
                      <a:r>
                        <a:rPr lang="en-US" sz="2400" dirty="0"/>
                        <a:t>Can handle </a:t>
                      </a:r>
                      <a:r>
                        <a:rPr lang="en-US" sz="2400" dirty="0">
                          <a:solidFill>
                            <a:schemeClr val="accent6"/>
                          </a:solidFill>
                        </a:rPr>
                        <a:t>all types </a:t>
                      </a:r>
                      <a:r>
                        <a:rPr lang="en-US" sz="2400" dirty="0"/>
                        <a:t>of protocols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only </a:t>
                      </a:r>
                      <a:r>
                        <a:rPr lang="en-US" sz="2400" dirty="0">
                          <a:solidFill>
                            <a:schemeClr val="accent6"/>
                          </a:solidFill>
                        </a:rPr>
                        <a:t>HTTP</a:t>
                      </a:r>
                      <a:r>
                        <a:rPr lang="en-US" sz="2400" dirty="0"/>
                        <a:t> specific protocols.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18502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68293EA-17C4-4D47-B256-88959E5C1B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Deployment Descriptor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A2CF387-C87E-814C-86FC-9ABADA546C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Located @ </a:t>
            </a:r>
            <a:r>
              <a:rPr lang="en-US" dirty="0">
                <a:solidFill>
                  <a:schemeClr val="accent6"/>
                </a:solidFill>
              </a:rPr>
              <a:t>WEB-INF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directory</a:t>
            </a:r>
          </a:p>
          <a:p>
            <a:r>
              <a:rPr lang="en-US" dirty="0"/>
              <a:t>File known as </a:t>
            </a:r>
            <a:r>
              <a:rPr lang="en-US" dirty="0" err="1">
                <a:solidFill>
                  <a:schemeClr val="accent6"/>
                </a:solidFill>
              </a:rPr>
              <a:t>web.xml</a:t>
            </a:r>
            <a:endParaRPr lang="en-US" dirty="0">
              <a:solidFill>
                <a:schemeClr val="accent6"/>
              </a:solidFill>
            </a:endParaRPr>
          </a:p>
          <a:p>
            <a:r>
              <a:rPr lang="en-US" dirty="0"/>
              <a:t>It controls the behavior of Java Servlet</a:t>
            </a:r>
          </a:p>
          <a:p>
            <a:r>
              <a:rPr lang="en-US" dirty="0"/>
              <a:t>What does it contain?</a:t>
            </a:r>
          </a:p>
          <a:p>
            <a:pPr lvl="1"/>
            <a:r>
              <a:rPr lang="en-US" dirty="0"/>
              <a:t>XML Header</a:t>
            </a:r>
          </a:p>
          <a:p>
            <a:pPr lvl="1"/>
            <a:r>
              <a:rPr lang="en-US" dirty="0"/>
              <a:t>DOCTYPE</a:t>
            </a:r>
          </a:p>
          <a:p>
            <a:pPr lvl="1"/>
            <a:r>
              <a:rPr lang="en-US" dirty="0"/>
              <a:t>Web-app element</a:t>
            </a:r>
          </a:p>
          <a:p>
            <a:pPr lvl="1"/>
            <a:r>
              <a:rPr lang="en-US" dirty="0"/>
              <a:t>The Web-app element should contain a servlet element with 3 sub-element.</a:t>
            </a:r>
          </a:p>
          <a:p>
            <a:pPr lvl="2"/>
            <a:r>
              <a:rPr lang="en-US" dirty="0"/>
              <a:t>&lt;servlet-name&gt;: name used to access java servlet</a:t>
            </a:r>
          </a:p>
          <a:p>
            <a:pPr lvl="2"/>
            <a:r>
              <a:rPr lang="en-US" dirty="0"/>
              <a:t>&lt;servlet-class&gt;: class name of java servlet</a:t>
            </a:r>
          </a:p>
          <a:p>
            <a:pPr lvl="2"/>
            <a:r>
              <a:rPr lang="en-US" dirty="0"/>
              <a:t>&lt;</a:t>
            </a:r>
            <a:r>
              <a:rPr lang="en-US" dirty="0" err="1"/>
              <a:t>init</a:t>
            </a:r>
            <a:r>
              <a:rPr lang="en-US" dirty="0"/>
              <a:t>-param&gt;: for initialization parameter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484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83864F7-3D9F-6D4A-9181-82CBA9E34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Deployment Descriptor: </a:t>
            </a:r>
            <a:r>
              <a:rPr lang="en-US" dirty="0" err="1"/>
              <a:t>web.xml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xmlns="" id="{B2F4109F-BB2A-1543-A085-27588DE644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9212" y="762000"/>
            <a:ext cx="8763000" cy="5334000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1200" b="1" dirty="0">
                <a:solidFill>
                  <a:schemeClr val="tx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&lt;?xml 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version="1.0" encoding="UTF-8"?&gt;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200" b="1" dirty="0">
                <a:solidFill>
                  <a:schemeClr val="tx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&lt;!DOCTYPE web-app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200" b="1" dirty="0">
                <a:solidFill>
                  <a:schemeClr val="tx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PUBLIC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"-//Sun Microsystems, Inc.//DTD Web Application 2.3//EN"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2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"http://java.sun.com/</a:t>
            </a:r>
            <a:r>
              <a:rPr lang="en-US" sz="1200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dtd</a:t>
            </a:r>
            <a:r>
              <a:rPr lang="en-US" sz="12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/web-app_2_3.dtd"</a:t>
            </a:r>
            <a:r>
              <a:rPr lang="en-US" sz="1200" b="1" dirty="0">
                <a:solidFill>
                  <a:schemeClr val="tx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2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&lt;web-app&gt;</a:t>
            </a:r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2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&lt;servlet&gt;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2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&lt;servlet-name&gt;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MyServlet</a:t>
            </a:r>
            <a:r>
              <a:rPr lang="en-US" sz="12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&lt;/servlet-name&gt;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2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&lt;servlet-class&gt;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MyServlet</a:t>
            </a:r>
            <a:r>
              <a:rPr lang="en-US" sz="12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&lt;/servlet-class&gt;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2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12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init-param</a:t>
            </a:r>
            <a:r>
              <a:rPr lang="en-US" sz="12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sz="12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12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param</a:t>
            </a:r>
            <a:r>
              <a:rPr lang="en-US" sz="12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-name&gt;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n-US" sz="12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US" sz="12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param</a:t>
            </a:r>
            <a:r>
              <a:rPr lang="en-US" sz="12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-name&gt;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sz="12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12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param</a:t>
            </a:r>
            <a:r>
              <a:rPr lang="en-US" sz="12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-value&gt;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cxcy</a:t>
            </a:r>
            <a:r>
              <a:rPr lang="en-US" sz="12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US" sz="12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param</a:t>
            </a:r>
            <a:r>
              <a:rPr lang="en-US" sz="12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-value&gt;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2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&lt;/</a:t>
            </a:r>
            <a:r>
              <a:rPr lang="en-US" sz="12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init-param</a:t>
            </a:r>
            <a:r>
              <a:rPr lang="en-US" sz="12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2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&lt;/servlet&gt;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2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&lt;servlet-mapping&gt;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2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&lt;servlet-name&gt;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MyServlet</a:t>
            </a:r>
            <a:r>
              <a:rPr lang="en-US" sz="12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&lt;/servlet-name&gt;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2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12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url</a:t>
            </a:r>
            <a:r>
              <a:rPr lang="en-US" sz="12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-pattern&gt;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MyServlet</a:t>
            </a:r>
            <a:r>
              <a:rPr lang="en-US" sz="12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US" sz="12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url</a:t>
            </a:r>
            <a:r>
              <a:rPr lang="en-US" sz="12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-pattern&gt;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2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&lt;/servlet-mapping&gt;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2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&lt;/web-app&gt;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3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D3C7C4DF-6DA6-8347-B6FB-9BAC58AB13B7}"/>
              </a:ext>
            </a:extLst>
          </p:cNvPr>
          <p:cNvSpPr/>
          <p:nvPr/>
        </p:nvSpPr>
        <p:spPr>
          <a:xfrm>
            <a:off x="759212" y="762000"/>
            <a:ext cx="4762500" cy="304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xmlns="" id="{87A0D5EB-3ACC-8449-ADB6-838F313D674E}"/>
              </a:ext>
            </a:extLst>
          </p:cNvPr>
          <p:cNvSpPr/>
          <p:nvPr/>
        </p:nvSpPr>
        <p:spPr>
          <a:xfrm>
            <a:off x="6076721" y="762000"/>
            <a:ext cx="1295400" cy="457200"/>
          </a:xfrm>
          <a:prstGeom prst="wedgeRoundRectCallout">
            <a:avLst>
              <a:gd name="adj1" fmla="val -85516"/>
              <a:gd name="adj2" fmla="val -15388"/>
              <a:gd name="adj3" fmla="val 16667"/>
            </a:avLst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FF0000"/>
                </a:solidFill>
              </a:rPr>
              <a:t>xml header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53D20B57-B23D-2C43-9854-9F95C2D893A8}"/>
              </a:ext>
            </a:extLst>
          </p:cNvPr>
          <p:cNvSpPr/>
          <p:nvPr/>
        </p:nvSpPr>
        <p:spPr>
          <a:xfrm>
            <a:off x="780820" y="1136176"/>
            <a:ext cx="8322291" cy="845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xmlns="" id="{6E0EFE22-D1A6-0F46-B556-57B8974B6FC2}"/>
              </a:ext>
            </a:extLst>
          </p:cNvPr>
          <p:cNvSpPr/>
          <p:nvPr/>
        </p:nvSpPr>
        <p:spPr>
          <a:xfrm>
            <a:off x="8787230" y="1612116"/>
            <a:ext cx="2806321" cy="251073"/>
          </a:xfrm>
          <a:prstGeom prst="wedgeRoundRectCallout">
            <a:avLst>
              <a:gd name="adj1" fmla="val -37078"/>
              <a:gd name="adj2" fmla="val -152247"/>
              <a:gd name="adj3" fmla="val 16667"/>
            </a:avLst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FF0000"/>
                </a:solidFill>
              </a:rPr>
              <a:t>Document Type Definition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4BF0EAF6-34BC-8147-82C6-FDF6BBD4A390}"/>
              </a:ext>
            </a:extLst>
          </p:cNvPr>
          <p:cNvSpPr/>
          <p:nvPr/>
        </p:nvSpPr>
        <p:spPr>
          <a:xfrm>
            <a:off x="773997" y="1905000"/>
            <a:ext cx="6046527" cy="44065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xmlns="" id="{032C896D-77CF-4E45-AE7B-AB5675092E69}"/>
              </a:ext>
            </a:extLst>
          </p:cNvPr>
          <p:cNvSpPr/>
          <p:nvPr/>
        </p:nvSpPr>
        <p:spPr>
          <a:xfrm>
            <a:off x="6883929" y="5647305"/>
            <a:ext cx="2241644" cy="504423"/>
          </a:xfrm>
          <a:prstGeom prst="wedgeRoundRectCallout">
            <a:avLst>
              <a:gd name="adj1" fmla="val -51419"/>
              <a:gd name="adj2" fmla="val -116903"/>
              <a:gd name="adj3" fmla="val 16667"/>
            </a:avLst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FF0000"/>
                </a:solidFill>
              </a:rPr>
              <a:t>Controls behavior of Servlet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xmlns="" id="{2C5E957D-FAAD-A84F-87CA-7B4EA1E6EB1B}"/>
              </a:ext>
            </a:extLst>
          </p:cNvPr>
          <p:cNvSpPr/>
          <p:nvPr/>
        </p:nvSpPr>
        <p:spPr>
          <a:xfrm>
            <a:off x="721112" y="1905000"/>
            <a:ext cx="1474527" cy="358775"/>
          </a:xfrm>
          <a:prstGeom prst="ellipse">
            <a:avLst/>
          </a:prstGeom>
          <a:solidFill>
            <a:srgbClr val="FF0000">
              <a:alpha val="1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xmlns="" id="{31998E43-C436-B348-A2BB-A455229CD2BF}"/>
              </a:ext>
            </a:extLst>
          </p:cNvPr>
          <p:cNvSpPr/>
          <p:nvPr/>
        </p:nvSpPr>
        <p:spPr>
          <a:xfrm>
            <a:off x="646770" y="5979370"/>
            <a:ext cx="1474527" cy="358775"/>
          </a:xfrm>
          <a:prstGeom prst="ellipse">
            <a:avLst/>
          </a:prstGeom>
          <a:solidFill>
            <a:srgbClr val="FF0000">
              <a:alpha val="1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ular Callout 12">
            <a:extLst>
              <a:ext uri="{FF2B5EF4-FFF2-40B4-BE49-F238E27FC236}">
                <a16:creationId xmlns:a16="http://schemas.microsoft.com/office/drawing/2014/main" xmlns="" id="{7E765B9D-2992-6243-BC83-8E7FD4182550}"/>
              </a:ext>
            </a:extLst>
          </p:cNvPr>
          <p:cNvSpPr/>
          <p:nvPr/>
        </p:nvSpPr>
        <p:spPr>
          <a:xfrm>
            <a:off x="2820734" y="2280502"/>
            <a:ext cx="3323515" cy="234346"/>
          </a:xfrm>
          <a:prstGeom prst="wedgeRoundRectCallout">
            <a:avLst>
              <a:gd name="adj1" fmla="val -65381"/>
              <a:gd name="adj2" fmla="val -128551"/>
              <a:gd name="adj3" fmla="val 16667"/>
            </a:avLst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FF0000"/>
                </a:solidFill>
              </a:rPr>
              <a:t>Configures a web application.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xmlns="" id="{869323D0-C2C3-8D41-8A28-91D24662F164}"/>
              </a:ext>
            </a:extLst>
          </p:cNvPr>
          <p:cNvSpPr/>
          <p:nvPr/>
        </p:nvSpPr>
        <p:spPr>
          <a:xfrm>
            <a:off x="951572" y="2514848"/>
            <a:ext cx="4813679" cy="328150"/>
          </a:xfrm>
          <a:prstGeom prst="roundRect">
            <a:avLst/>
          </a:prstGeom>
          <a:solidFill>
            <a:srgbClr val="FF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ular Callout 14">
            <a:extLst>
              <a:ext uri="{FF2B5EF4-FFF2-40B4-BE49-F238E27FC236}">
                <a16:creationId xmlns:a16="http://schemas.microsoft.com/office/drawing/2014/main" xmlns="" id="{75D18001-2736-EB4B-812D-35E833DD6801}"/>
              </a:ext>
            </a:extLst>
          </p:cNvPr>
          <p:cNvSpPr/>
          <p:nvPr/>
        </p:nvSpPr>
        <p:spPr>
          <a:xfrm>
            <a:off x="6664712" y="2776442"/>
            <a:ext cx="2371583" cy="503024"/>
          </a:xfrm>
          <a:prstGeom prst="wedgeRoundRectCallout">
            <a:avLst>
              <a:gd name="adj1" fmla="val -87846"/>
              <a:gd name="adj2" fmla="val -78490"/>
              <a:gd name="adj3" fmla="val 16667"/>
            </a:avLst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FF0000"/>
                </a:solidFill>
              </a:rPr>
              <a:t>Name used to access Java Servlet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xmlns="" id="{A0F9976C-D840-584A-AC5F-E8D8027D28CD}"/>
              </a:ext>
            </a:extLst>
          </p:cNvPr>
          <p:cNvSpPr/>
          <p:nvPr/>
        </p:nvSpPr>
        <p:spPr>
          <a:xfrm>
            <a:off x="935081" y="2842998"/>
            <a:ext cx="4953000" cy="328150"/>
          </a:xfrm>
          <a:prstGeom prst="roundRect">
            <a:avLst/>
          </a:prstGeom>
          <a:solidFill>
            <a:srgbClr val="FF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ular Callout 16">
            <a:extLst>
              <a:ext uri="{FF2B5EF4-FFF2-40B4-BE49-F238E27FC236}">
                <a16:creationId xmlns:a16="http://schemas.microsoft.com/office/drawing/2014/main" xmlns="" id="{9889667A-5277-3B4D-9751-D546AA6F78FA}"/>
              </a:ext>
            </a:extLst>
          </p:cNvPr>
          <p:cNvSpPr/>
          <p:nvPr/>
        </p:nvSpPr>
        <p:spPr>
          <a:xfrm>
            <a:off x="6664711" y="3502997"/>
            <a:ext cx="2371583" cy="503024"/>
          </a:xfrm>
          <a:prstGeom prst="wedgeRoundRectCallout">
            <a:avLst>
              <a:gd name="adj1" fmla="val -82350"/>
              <a:gd name="adj2" fmla="val -140396"/>
              <a:gd name="adj3" fmla="val 16667"/>
            </a:avLst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FF0000"/>
                </a:solidFill>
              </a:rPr>
              <a:t>Name of servlet .java class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xmlns="" id="{93A22177-06EF-724C-A59A-487D7B12EC79}"/>
              </a:ext>
            </a:extLst>
          </p:cNvPr>
          <p:cNvSpPr/>
          <p:nvPr/>
        </p:nvSpPr>
        <p:spPr>
          <a:xfrm>
            <a:off x="935081" y="3165619"/>
            <a:ext cx="4830170" cy="1284085"/>
          </a:xfrm>
          <a:prstGeom prst="roundRect">
            <a:avLst/>
          </a:prstGeom>
          <a:solidFill>
            <a:srgbClr val="FF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ular Callout 18">
            <a:extLst>
              <a:ext uri="{FF2B5EF4-FFF2-40B4-BE49-F238E27FC236}">
                <a16:creationId xmlns:a16="http://schemas.microsoft.com/office/drawing/2014/main" xmlns="" id="{CE526075-8FF4-4E4A-81B0-49D94F83065D}"/>
              </a:ext>
            </a:extLst>
          </p:cNvPr>
          <p:cNvSpPr/>
          <p:nvPr/>
        </p:nvSpPr>
        <p:spPr>
          <a:xfrm>
            <a:off x="3769112" y="4536250"/>
            <a:ext cx="5791200" cy="264350"/>
          </a:xfrm>
          <a:prstGeom prst="wedgeRoundRectCallout">
            <a:avLst>
              <a:gd name="adj1" fmla="val -32687"/>
              <a:gd name="adj2" fmla="val -122537"/>
              <a:gd name="adj3" fmla="val 16667"/>
            </a:avLst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FF0000"/>
                </a:solidFill>
              </a:rPr>
              <a:t>Used to pass parameters to a servlet from the web.xml file</a:t>
            </a:r>
            <a:r>
              <a:rPr lang="en-US" dirty="0">
                <a:solidFill>
                  <a:srgbClr val="000000"/>
                </a:solidFill>
                <a:latin typeface="Fira Sans"/>
              </a:rPr>
              <a:t>.</a:t>
            </a:r>
            <a:endParaRPr lang="en-US" dirty="0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xmlns="" id="{7CEC4E97-E0C2-3A43-A765-1C69CBA61B5F}"/>
              </a:ext>
            </a:extLst>
          </p:cNvPr>
          <p:cNvSpPr/>
          <p:nvPr/>
        </p:nvSpPr>
        <p:spPr>
          <a:xfrm>
            <a:off x="844532" y="4734179"/>
            <a:ext cx="5455977" cy="1245191"/>
          </a:xfrm>
          <a:prstGeom prst="roundRect">
            <a:avLst/>
          </a:prstGeom>
          <a:solidFill>
            <a:srgbClr val="FF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ular Callout 20">
            <a:extLst>
              <a:ext uri="{FF2B5EF4-FFF2-40B4-BE49-F238E27FC236}">
                <a16:creationId xmlns:a16="http://schemas.microsoft.com/office/drawing/2014/main" xmlns="" id="{12AF764E-77F1-764E-B403-9AB72D374FBD}"/>
              </a:ext>
            </a:extLst>
          </p:cNvPr>
          <p:cNvSpPr/>
          <p:nvPr/>
        </p:nvSpPr>
        <p:spPr>
          <a:xfrm>
            <a:off x="7239032" y="4887146"/>
            <a:ext cx="2427596" cy="503024"/>
          </a:xfrm>
          <a:prstGeom prst="wedgeRoundRectCallout">
            <a:avLst>
              <a:gd name="adj1" fmla="val -88245"/>
              <a:gd name="adj2" fmla="val 1549"/>
              <a:gd name="adj3" fmla="val 16667"/>
            </a:avLst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FF0000"/>
                </a:solidFill>
              </a:rPr>
              <a:t>map the servlet to a URL or URL pattern</a:t>
            </a:r>
          </a:p>
        </p:txBody>
      </p:sp>
    </p:spTree>
    <p:extLst>
      <p:ext uri="{BB962C8B-B14F-4D97-AF65-F5344CB8AC3E}">
        <p14:creationId xmlns:p14="http://schemas.microsoft.com/office/powerpoint/2010/main" val="1609763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5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5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6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5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7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4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7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9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2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9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>
                      <p:stCondLst>
                        <p:cond delay="indefinite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0" fill="hold">
                      <p:stCondLst>
                        <p:cond delay="indefinite"/>
                      </p:stCondLst>
                      <p:childTnLst>
                        <p:par>
                          <p:cTn id="201" fill="hold">
                            <p:stCondLst>
                              <p:cond delay="0"/>
                            </p:stCondLst>
                            <p:childTnLst>
                              <p:par>
                                <p:cTn id="20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5" fill="hold">
                      <p:stCondLst>
                        <p:cond delay="indefinite"/>
                      </p:stCondLst>
                      <p:childTnLst>
                        <p:par>
                          <p:cTn id="206" fill="hold">
                            <p:stCondLst>
                              <p:cond delay="0"/>
                            </p:stCondLst>
                            <p:childTnLst>
                              <p:par>
                                <p:cTn id="207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0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0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8" fill="hold">
                      <p:stCondLst>
                        <p:cond delay="indefinite"/>
                      </p:stCondLst>
                      <p:childTnLst>
                        <p:par>
                          <p:cTn id="219" fill="hold">
                            <p:stCondLst>
                              <p:cond delay="0"/>
                            </p:stCondLst>
                            <p:childTnLst>
                              <p:par>
                                <p:cTn id="2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3" fill="hold">
                      <p:stCondLst>
                        <p:cond delay="indefinite"/>
                      </p:stCondLst>
                      <p:childTnLst>
                        <p:par>
                          <p:cTn id="224" fill="hold">
                            <p:stCondLst>
                              <p:cond delay="0"/>
                            </p:stCondLst>
                            <p:childTnLst>
                              <p:par>
                                <p:cTn id="225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8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1F7E66D-A893-EA4A-8BB7-AE7493CFF7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 to call servlet from html 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0AAAFEB-1A0C-9E4B-B26A-7691A1200C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Write a java Servlet program to call servlet from html hyperlink.</a:t>
            </a:r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8A9615AA-4109-FC40-BD3E-97482842E3FA}"/>
              </a:ext>
            </a:extLst>
          </p:cNvPr>
          <p:cNvSpPr/>
          <p:nvPr/>
        </p:nvSpPr>
        <p:spPr>
          <a:xfrm>
            <a:off x="735742" y="1698307"/>
            <a:ext cx="8207538" cy="18158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&lt;html&gt;</a:t>
            </a:r>
          </a:p>
          <a:p>
            <a:r>
              <a:rPr lang="en-US" sz="1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&lt;head&gt;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&lt;title&gt;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HyperLinkDemo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&lt;/title&gt;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&lt;/head&gt;</a:t>
            </a:r>
          </a:p>
          <a:p>
            <a:r>
              <a:rPr lang="en-US" sz="1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&lt;body&gt;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&lt;a </a:t>
            </a:r>
            <a:r>
              <a:rPr lang="en-US" sz="14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href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</a:t>
            </a:r>
            <a:r>
              <a:rPr lang="en-US" sz="14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"/ServletDemo2/</a:t>
            </a:r>
            <a:r>
              <a:rPr lang="en-US" sz="1400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HyperLinkDemo</a:t>
            </a:r>
            <a:r>
              <a:rPr lang="en-US" sz="14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HyperLinkDemo.java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&lt;/a&gt;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&lt;/body&gt;</a:t>
            </a:r>
          </a:p>
          <a:p>
            <a:r>
              <a:rPr lang="en-US" sz="1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&lt;/html&gt;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03137C22-961B-884B-8524-E981D1E2635F}"/>
              </a:ext>
            </a:extLst>
          </p:cNvPr>
          <p:cNvSpPr/>
          <p:nvPr/>
        </p:nvSpPr>
        <p:spPr>
          <a:xfrm>
            <a:off x="235749" y="1698307"/>
            <a:ext cx="499993" cy="181588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1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2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3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4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5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6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7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8</a:t>
            </a:r>
          </a:p>
        </p:txBody>
      </p:sp>
      <p:sp>
        <p:nvSpPr>
          <p:cNvPr id="6" name="Rectangle: Top Corners Rounded 6">
            <a:extLst>
              <a:ext uri="{FF2B5EF4-FFF2-40B4-BE49-F238E27FC236}">
                <a16:creationId xmlns:a16="http://schemas.microsoft.com/office/drawing/2014/main" xmlns="" id="{2A30D372-2CC5-2241-B712-1364272DE19E}"/>
              </a:ext>
            </a:extLst>
          </p:cNvPr>
          <p:cNvSpPr/>
          <p:nvPr/>
        </p:nvSpPr>
        <p:spPr>
          <a:xfrm>
            <a:off x="235749" y="1369123"/>
            <a:ext cx="1537296" cy="329184"/>
          </a:xfrm>
          <a:prstGeom prst="round2Same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IN" sz="1600" dirty="0"/>
              <a:t>2.html</a:t>
            </a:r>
            <a:endParaRPr lang="en-US" sz="1600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CC58C42D-4E3F-4B48-AF18-C627A2E3B5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024" y="3843373"/>
            <a:ext cx="4098565" cy="2342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669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animBg="1"/>
      <p:bldP spid="5" grpId="0" animBg="1"/>
      <p:bldP spid="6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8AFCE60-76D9-7442-BB6C-F7421DF29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Servlet </a:t>
            </a:r>
            <a:r>
              <a:rPr lang="en-US" sz="3600" dirty="0"/>
              <a:t>Program</a:t>
            </a:r>
            <a:r>
              <a:rPr lang="en-US" dirty="0"/>
              <a:t>: </a:t>
            </a:r>
            <a:r>
              <a:rPr lang="en-US" dirty="0" err="1"/>
              <a:t>HyperLinkDemo.java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E77D6C7B-DBE7-3442-BC1C-40B33A040939}"/>
              </a:ext>
            </a:extLst>
          </p:cNvPr>
          <p:cNvSpPr/>
          <p:nvPr/>
        </p:nvSpPr>
        <p:spPr>
          <a:xfrm>
            <a:off x="657684" y="1140746"/>
            <a:ext cx="9768706" cy="47705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javax.servlet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.*;</a:t>
            </a:r>
          </a:p>
          <a:p>
            <a:r>
              <a:rPr lang="en-US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javax.servlet.http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.*;</a:t>
            </a:r>
          </a:p>
          <a:p>
            <a:r>
              <a:rPr lang="en-US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java.io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.*;</a:t>
            </a:r>
          </a:p>
          <a:p>
            <a:r>
              <a:rPr lang="en-US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HyperLinkDemo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extends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HttpServlet</a:t>
            </a:r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{   String </a:t>
            </a:r>
            <a:r>
              <a:rPr lang="en-US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msg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6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""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PrintWriter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void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ServletConfig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config)</a:t>
            </a:r>
            <a:r>
              <a:rPr lang="en-US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throws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ServletException</a:t>
            </a:r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{   </a:t>
            </a:r>
            <a:r>
              <a:rPr lang="en-US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msg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6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"hello world! MY first Servlet Program..."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void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doGet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HttpServletRequest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request,HttpServletResponse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				         response) </a:t>
            </a:r>
            <a:r>
              <a:rPr lang="en-US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throws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ServletException,IOException</a:t>
            </a:r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{  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response.setContentType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"text/html"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response.getWriter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6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.println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"&lt;h1&gt;"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US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msg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US" sz="16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"&lt;/h1&gt;"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r>
              <a:rPr lang="en-US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public void 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destroy()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{   </a:t>
            </a:r>
            <a:r>
              <a:rPr lang="en-US" sz="16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.close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366D7230-5AC7-FA44-A861-28E8C7C888E7}"/>
              </a:ext>
            </a:extLst>
          </p:cNvPr>
          <p:cNvSpPr/>
          <p:nvPr/>
        </p:nvSpPr>
        <p:spPr>
          <a:xfrm>
            <a:off x="157691" y="1140746"/>
            <a:ext cx="499993" cy="477053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1</a:t>
            </a:r>
          </a:p>
          <a:p>
            <a:pPr algn="r"/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2</a:t>
            </a:r>
          </a:p>
          <a:p>
            <a:pPr algn="r"/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3</a:t>
            </a:r>
          </a:p>
          <a:p>
            <a:pPr algn="r"/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4</a:t>
            </a:r>
          </a:p>
          <a:p>
            <a:pPr algn="r"/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5</a:t>
            </a:r>
          </a:p>
          <a:p>
            <a:pPr algn="r"/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6</a:t>
            </a:r>
          </a:p>
          <a:p>
            <a:pPr algn="r"/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7</a:t>
            </a:r>
          </a:p>
          <a:p>
            <a:pPr algn="r"/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8</a:t>
            </a:r>
          </a:p>
          <a:p>
            <a:pPr algn="r"/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9</a:t>
            </a:r>
          </a:p>
          <a:p>
            <a:pPr algn="r"/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10</a:t>
            </a:r>
          </a:p>
          <a:p>
            <a:pPr algn="r"/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11</a:t>
            </a:r>
          </a:p>
          <a:p>
            <a:pPr algn="r"/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12</a:t>
            </a:r>
          </a:p>
          <a:p>
            <a:pPr algn="r"/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13</a:t>
            </a:r>
          </a:p>
          <a:p>
            <a:pPr algn="r"/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14</a:t>
            </a:r>
          </a:p>
          <a:p>
            <a:pPr algn="r"/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15</a:t>
            </a:r>
          </a:p>
          <a:p>
            <a:pPr algn="r"/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16</a:t>
            </a:r>
          </a:p>
          <a:p>
            <a:pPr algn="r"/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17</a:t>
            </a:r>
          </a:p>
          <a:p>
            <a:pPr algn="r"/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18</a:t>
            </a:r>
          </a:p>
          <a:p>
            <a:pPr algn="r"/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19</a:t>
            </a:r>
          </a:p>
        </p:txBody>
      </p:sp>
      <p:sp>
        <p:nvSpPr>
          <p:cNvPr id="6" name="Rectangle: Top Corners Rounded 6">
            <a:extLst>
              <a:ext uri="{FF2B5EF4-FFF2-40B4-BE49-F238E27FC236}">
                <a16:creationId xmlns:a16="http://schemas.microsoft.com/office/drawing/2014/main" xmlns="" id="{AB9D6D04-64D4-E741-B019-D0D3C81D867B}"/>
              </a:ext>
            </a:extLst>
          </p:cNvPr>
          <p:cNvSpPr/>
          <p:nvPr/>
        </p:nvSpPr>
        <p:spPr>
          <a:xfrm>
            <a:off x="157690" y="811562"/>
            <a:ext cx="2150611" cy="329184"/>
          </a:xfrm>
          <a:prstGeom prst="round2Same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IN" sz="1600" dirty="0" err="1"/>
              <a:t>HyperLinkDemo.java</a:t>
            </a:r>
            <a:endParaRPr lang="en-US" sz="1600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A7B9B1DB-ABDC-944C-803C-99A5CF7169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2620" y="811562"/>
            <a:ext cx="8482249" cy="2418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377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animBg="1"/>
      <p:bldP spid="5" grpId="0" animBg="1"/>
      <p:bldP spid="6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1996A25-7549-7945-B6B6-FC8F252CF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doGet</a:t>
            </a:r>
            <a:r>
              <a:rPr lang="en-US" dirty="0"/>
              <a:t>()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C8F1E76C-614A-EE4C-B6C9-AACDA564F96A}"/>
              </a:ext>
            </a:extLst>
          </p:cNvPr>
          <p:cNvSpPr/>
          <p:nvPr/>
        </p:nvSpPr>
        <p:spPr>
          <a:xfrm>
            <a:off x="713440" y="1229955"/>
            <a:ext cx="8207538" cy="24622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&lt;html&gt;</a:t>
            </a:r>
          </a:p>
          <a:p>
            <a:r>
              <a:rPr lang="en-US" sz="1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&lt;head&gt;</a:t>
            </a:r>
          </a:p>
          <a:p>
            <a:r>
              <a:rPr lang="en-US" sz="1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&lt;title&gt;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DoGetDemo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&lt;/title&gt;</a:t>
            </a:r>
          </a:p>
          <a:p>
            <a:r>
              <a:rPr lang="en-US" sz="1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&lt;/head&gt;</a:t>
            </a:r>
          </a:p>
          <a:p>
            <a:r>
              <a:rPr lang="en-US" sz="1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&lt;body&gt;</a:t>
            </a:r>
          </a:p>
          <a:p>
            <a:r>
              <a:rPr lang="en-US" sz="1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&lt;form </a:t>
            </a:r>
            <a:r>
              <a:rPr lang="en-US" sz="1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action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4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"/ServletDemo2/</a:t>
            </a:r>
            <a:r>
              <a:rPr lang="en-US" sz="1400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DoGetDemo</a:t>
            </a:r>
            <a:r>
              <a:rPr lang="en-US" sz="14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Enter Email:</a:t>
            </a:r>
            <a:r>
              <a:rPr lang="en-US" sz="1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&lt;input </a:t>
            </a:r>
            <a:r>
              <a:rPr lang="en-US" sz="1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4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"text"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4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"email"</a:t>
            </a:r>
            <a:r>
              <a:rPr lang="en-US" sz="1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sz="1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&lt;p&gt;&lt;input </a:t>
            </a:r>
            <a:r>
              <a:rPr lang="en-US" sz="1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4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"submit"</a:t>
            </a:r>
            <a:r>
              <a:rPr lang="en-US" sz="1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&gt;&lt;/p&gt;</a:t>
            </a:r>
          </a:p>
          <a:p>
            <a:r>
              <a:rPr lang="en-US" sz="1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&lt;/form&gt;</a:t>
            </a:r>
          </a:p>
          <a:p>
            <a:r>
              <a:rPr lang="en-US" sz="1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&lt;/body&gt;</a:t>
            </a:r>
          </a:p>
          <a:p>
            <a:r>
              <a:rPr lang="en-US" sz="1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&lt;/html&gt;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0A2D4A48-D9FF-F144-B39C-410258E82D80}"/>
              </a:ext>
            </a:extLst>
          </p:cNvPr>
          <p:cNvSpPr/>
          <p:nvPr/>
        </p:nvSpPr>
        <p:spPr>
          <a:xfrm>
            <a:off x="213447" y="1229955"/>
            <a:ext cx="499993" cy="246221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1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2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3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4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5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6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7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8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9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10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11</a:t>
            </a:r>
            <a:endParaRPr lang="en-US" sz="1400" b="1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Rectangle: Top Corners Rounded 6">
            <a:extLst>
              <a:ext uri="{FF2B5EF4-FFF2-40B4-BE49-F238E27FC236}">
                <a16:creationId xmlns:a16="http://schemas.microsoft.com/office/drawing/2014/main" xmlns="" id="{F7621837-168F-284A-875C-CC423BFA5E38}"/>
              </a:ext>
            </a:extLst>
          </p:cNvPr>
          <p:cNvSpPr/>
          <p:nvPr/>
        </p:nvSpPr>
        <p:spPr>
          <a:xfrm>
            <a:off x="213447" y="900771"/>
            <a:ext cx="1537296" cy="329184"/>
          </a:xfrm>
          <a:prstGeom prst="round2Same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IN" sz="1600" dirty="0"/>
              <a:t>1.html</a:t>
            </a:r>
            <a:endParaRPr lang="en-US" sz="1600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771C4E68-2477-FA44-84DE-8F70E52A8C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992" y="3875445"/>
            <a:ext cx="6524625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879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animBg="1"/>
      <p:bldP spid="5" grpId="0" animBg="1"/>
      <p:bldP spid="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C5FA7AC-A216-D941-BD80-F058FBCC8D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AA36BC0-1FC1-B24D-AC36-6F7E2872FC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6"/>
                </a:solidFill>
              </a:rPr>
              <a:t>Servlet</a:t>
            </a:r>
            <a:r>
              <a:rPr lang="en-US" dirty="0"/>
              <a:t> technology is used to create </a:t>
            </a:r>
            <a:r>
              <a:rPr lang="en-US" dirty="0">
                <a:solidFill>
                  <a:schemeClr val="accent6"/>
                </a:solidFill>
              </a:rPr>
              <a:t>Dynamic</a:t>
            </a:r>
            <a:r>
              <a:rPr lang="en-US" dirty="0"/>
              <a:t> web application</a:t>
            </a:r>
          </a:p>
          <a:p>
            <a:r>
              <a:rPr lang="en-US" dirty="0">
                <a:solidFill>
                  <a:schemeClr val="accent6"/>
                </a:solidFill>
              </a:rPr>
              <a:t>Servlet</a:t>
            </a:r>
            <a:r>
              <a:rPr lang="en-US" dirty="0"/>
              <a:t> technology is robust and scalable . </a:t>
            </a:r>
          </a:p>
          <a:p>
            <a:r>
              <a:rPr lang="en-US" dirty="0"/>
              <a:t>Before Servlet, CGI (Common Gateway Interface) scripting language was popular as a server-side programming language, but there were many disadvantages of this technology.</a:t>
            </a:r>
          </a:p>
          <a:p>
            <a:endParaRPr lang="en-US" dirty="0"/>
          </a:p>
        </p:txBody>
      </p:sp>
      <p:sp>
        <p:nvSpPr>
          <p:cNvPr id="7" name="Down Arrow 6">
            <a:extLst>
              <a:ext uri="{FF2B5EF4-FFF2-40B4-BE49-F238E27FC236}">
                <a16:creationId xmlns:a16="http://schemas.microsoft.com/office/drawing/2014/main" xmlns="" id="{0ECD3B87-5464-454C-AFCA-CD4416DE6347}"/>
              </a:ext>
            </a:extLst>
          </p:cNvPr>
          <p:cNvSpPr/>
          <p:nvPr/>
        </p:nvSpPr>
        <p:spPr>
          <a:xfrm flipH="1" flipV="1">
            <a:off x="5426926" y="1280531"/>
            <a:ext cx="148684" cy="121734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xmlns="" id="{C545A38B-2F95-E54B-941F-2115430E7C56}"/>
              </a:ext>
            </a:extLst>
          </p:cNvPr>
          <p:cNvSpPr/>
          <p:nvPr/>
        </p:nvSpPr>
        <p:spPr>
          <a:xfrm>
            <a:off x="4664926" y="2895600"/>
            <a:ext cx="3373245" cy="490445"/>
          </a:xfrm>
          <a:prstGeom prst="wedgeRoundRectCallout">
            <a:avLst>
              <a:gd name="adj1" fmla="val -25112"/>
              <a:gd name="adj2" fmla="val -125816"/>
              <a:gd name="adj3" fmla="val 16667"/>
            </a:avLst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Changes with respect to time 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xmlns="" id="{FBF8C482-3F58-A643-B854-305FA6DB1615}"/>
              </a:ext>
            </a:extLst>
          </p:cNvPr>
          <p:cNvSpPr/>
          <p:nvPr/>
        </p:nvSpPr>
        <p:spPr>
          <a:xfrm>
            <a:off x="4664926" y="3581400"/>
            <a:ext cx="3598128" cy="2872609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To </a:t>
            </a:r>
            <a:r>
              <a:rPr lang="en-US" dirty="0" err="1">
                <a:solidFill>
                  <a:schemeClr val="tx1"/>
                </a:solidFill>
              </a:rPr>
              <a:t>retrive</a:t>
            </a:r>
            <a:r>
              <a:rPr lang="en-US" dirty="0">
                <a:solidFill>
                  <a:schemeClr val="tx1"/>
                </a:solidFill>
              </a:rPr>
              <a:t> server’s current DATE and Time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News paper clippings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Online Shopping </a:t>
            </a:r>
          </a:p>
          <a:p>
            <a:r>
              <a:rPr lang="en-US" dirty="0">
                <a:solidFill>
                  <a:schemeClr val="tx1"/>
                </a:solidFill>
              </a:rPr>
              <a:t>       e.g. Virtual Dressing Room</a:t>
            </a:r>
          </a:p>
          <a:p>
            <a:r>
              <a:rPr lang="en-US" dirty="0">
                <a:solidFill>
                  <a:schemeClr val="tx1"/>
                </a:solidFill>
              </a:rPr>
              <a:t>       ..</a:t>
            </a:r>
          </a:p>
          <a:p>
            <a:r>
              <a:rPr lang="en-US" dirty="0">
                <a:solidFill>
                  <a:schemeClr val="tx1"/>
                </a:solidFill>
              </a:rPr>
              <a:t>       .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5465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21C1296-C0BC-C34C-BDEA-EA2E26C1E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doGet</a:t>
            </a:r>
            <a:r>
              <a:rPr lang="en-US" dirty="0"/>
              <a:t>()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5AF8ECBF-0BED-C942-A1E4-A67BE95E464D}"/>
              </a:ext>
            </a:extLst>
          </p:cNvPr>
          <p:cNvSpPr/>
          <p:nvPr/>
        </p:nvSpPr>
        <p:spPr>
          <a:xfrm>
            <a:off x="713440" y="1229955"/>
            <a:ext cx="10147848" cy="44012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javax.servlet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.*;</a:t>
            </a:r>
          </a:p>
          <a:p>
            <a:r>
              <a:rPr lang="en-US" sz="1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javax.servlet.http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.*;</a:t>
            </a:r>
          </a:p>
          <a:p>
            <a:r>
              <a:rPr lang="en-US" sz="1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java.io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.*;</a:t>
            </a:r>
          </a:p>
          <a:p>
            <a:r>
              <a:rPr lang="en-US" sz="1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class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DoGetDemo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extends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HttpServlet</a:t>
            </a: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{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PrintWriter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void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ServletConfig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config)</a:t>
            </a:r>
            <a:r>
              <a:rPr lang="en-US" sz="1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throws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ServletException</a:t>
            </a: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{    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void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doGet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HttpServletRequest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request,HttpServletResponse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response)</a:t>
            </a:r>
            <a:r>
              <a:rPr lang="en-US" sz="1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throws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	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ServletException,IOException</a:t>
            </a: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{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String email=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request.getParameter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"email"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response.setContentType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"text/html"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response.getWriter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4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.println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"my email:"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+email);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r>
              <a:rPr lang="en-US" sz="1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public void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destroy()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{        </a:t>
            </a:r>
            <a:r>
              <a:rPr lang="en-US" sz="14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.close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();    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}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54AB1D07-EE76-9C4B-9F60-8E628DB9C9C3}"/>
              </a:ext>
            </a:extLst>
          </p:cNvPr>
          <p:cNvSpPr/>
          <p:nvPr/>
        </p:nvSpPr>
        <p:spPr>
          <a:xfrm>
            <a:off x="213447" y="1229955"/>
            <a:ext cx="499993" cy="440120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1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2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3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4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5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6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7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8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9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10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11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12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13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14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15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16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17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18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19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20</a:t>
            </a:r>
          </a:p>
        </p:txBody>
      </p:sp>
      <p:sp>
        <p:nvSpPr>
          <p:cNvPr id="6" name="Rectangle: Top Corners Rounded 6">
            <a:extLst>
              <a:ext uri="{FF2B5EF4-FFF2-40B4-BE49-F238E27FC236}">
                <a16:creationId xmlns:a16="http://schemas.microsoft.com/office/drawing/2014/main" xmlns="" id="{F2F7E5BE-9765-0C42-B931-1D63BB4863B8}"/>
              </a:ext>
            </a:extLst>
          </p:cNvPr>
          <p:cNvSpPr/>
          <p:nvPr/>
        </p:nvSpPr>
        <p:spPr>
          <a:xfrm>
            <a:off x="213446" y="900771"/>
            <a:ext cx="1760319" cy="329184"/>
          </a:xfrm>
          <a:prstGeom prst="round2Same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IN" sz="1600" dirty="0" err="1"/>
              <a:t>DoGetDemo.java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xmlns="" id="{B284EDFC-3FDC-6647-AA06-C713F93C8827}"/>
              </a:ext>
            </a:extLst>
          </p:cNvPr>
          <p:cNvSpPr/>
          <p:nvPr/>
        </p:nvSpPr>
        <p:spPr>
          <a:xfrm>
            <a:off x="2925218" y="3457277"/>
            <a:ext cx="3352800" cy="498475"/>
          </a:xfrm>
          <a:prstGeom prst="ellipse">
            <a:avLst/>
          </a:prstGeom>
          <a:noFill/>
          <a:ln>
            <a:solidFill>
              <a:srgbClr val="E405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xmlns="" id="{2DE199B3-8E14-2F41-B357-7E37608D3175}"/>
              </a:ext>
            </a:extLst>
          </p:cNvPr>
          <p:cNvSpPr/>
          <p:nvPr/>
        </p:nvSpPr>
        <p:spPr>
          <a:xfrm>
            <a:off x="5787364" y="4144923"/>
            <a:ext cx="3124200" cy="1025525"/>
          </a:xfrm>
          <a:prstGeom prst="wedgeRoundRectCallout">
            <a:avLst>
              <a:gd name="adj1" fmla="val -37488"/>
              <a:gd name="adj2" fmla="val -80857"/>
              <a:gd name="adj3" fmla="val 16667"/>
            </a:avLst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  <a:cs typeface="Courier New" panose="02070309020205020404" pitchFamily="49" charset="0"/>
              </a:rPr>
              <a:t>String </a:t>
            </a:r>
            <a:r>
              <a:rPr lang="en-US" sz="1600" b="1" dirty="0" err="1">
                <a:solidFill>
                  <a:schemeClr val="tx1"/>
                </a:solidFill>
                <a:cs typeface="Courier New" panose="02070309020205020404" pitchFamily="49" charset="0"/>
              </a:rPr>
              <a:t>getParameter</a:t>
            </a:r>
            <a:r>
              <a:rPr lang="en-US" sz="1600" dirty="0">
                <a:solidFill>
                  <a:schemeClr val="tx1"/>
                </a:solidFill>
                <a:cs typeface="Courier New" panose="02070309020205020404" pitchFamily="49" charset="0"/>
              </a:rPr>
              <a:t>(String name) </a:t>
            </a:r>
          </a:p>
          <a:p>
            <a:r>
              <a:rPr lang="en-US" sz="1600" dirty="0">
                <a:solidFill>
                  <a:schemeClr val="tx1"/>
                </a:solidFill>
              </a:rPr>
              <a:t>Returns the value of a request parameter as a String</a:t>
            </a:r>
          </a:p>
        </p:txBody>
      </p:sp>
    </p:spTree>
    <p:extLst>
      <p:ext uri="{BB962C8B-B14F-4D97-AF65-F5344CB8AC3E}">
        <p14:creationId xmlns:p14="http://schemas.microsoft.com/office/powerpoint/2010/main" val="1304669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0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0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animBg="1"/>
      <p:bldP spid="5" grpId="0" animBg="1"/>
      <p:bldP spid="6" grpId="0" animBg="1"/>
      <p:bldP spid="7" grpId="0" animBg="1"/>
      <p:bldP spid="7" grpId="1" animBg="1"/>
      <p:bldP spid="8" grpId="0" animBg="1"/>
      <p:bldP spid="8" grpId="1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8694057-8F8F-F34D-9920-A44097B406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doPost</a:t>
            </a:r>
            <a:r>
              <a:rPr lang="en-US" dirty="0"/>
              <a:t>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6A508AE-D314-5F46-98E1-24B9280D17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Write a Servlet program to enter two numbers and find maximum among them.</a:t>
            </a:r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439B7102-EEAA-2B4F-B5C9-052591394CA6}"/>
              </a:ext>
            </a:extLst>
          </p:cNvPr>
          <p:cNvSpPr/>
          <p:nvPr/>
        </p:nvSpPr>
        <p:spPr>
          <a:xfrm>
            <a:off x="735742" y="1698307"/>
            <a:ext cx="6657517" cy="28931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&lt;!DOCTYPE html&gt;</a:t>
            </a:r>
          </a:p>
          <a:p>
            <a:r>
              <a:rPr lang="en-US" sz="1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&lt;html&gt;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&lt;head&gt;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&lt;title&gt;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Maximum number </a:t>
            </a:r>
            <a:r>
              <a:rPr lang="en-US" sz="1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&lt;/title&gt;</a:t>
            </a:r>
          </a:p>
          <a:p>
            <a:r>
              <a:rPr lang="en-US" sz="1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&lt;/head&gt;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&lt;body&gt;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&lt;form </a:t>
            </a:r>
            <a:r>
              <a:rPr lang="en-US" sz="1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action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4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"/</a:t>
            </a:r>
            <a:r>
              <a:rPr lang="en-US" sz="1400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ServletTemp</a:t>
            </a:r>
            <a:r>
              <a:rPr lang="en-US" sz="14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/Max"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method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4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"POST" </a:t>
            </a:r>
            <a:r>
              <a:rPr lang="en-US" sz="1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sz="1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&lt;p&gt;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Enter No-1:</a:t>
            </a:r>
            <a:r>
              <a:rPr lang="en-US" sz="1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&lt;input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4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"text"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4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"no1"</a:t>
            </a:r>
            <a:r>
              <a:rPr lang="en-US" sz="1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&gt;&lt;/p&gt;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sz="1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&lt;p&gt;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Enter No-2:</a:t>
            </a:r>
            <a:r>
              <a:rPr lang="en-US" sz="1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&lt;input </a:t>
            </a:r>
            <a:r>
              <a:rPr lang="en-US" sz="1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4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"text"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4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"no2"</a:t>
            </a:r>
            <a:r>
              <a:rPr lang="en-US" sz="1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&gt;&lt;/p&gt;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sz="1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&lt;p&gt;&lt;input </a:t>
            </a:r>
            <a:r>
              <a:rPr lang="en-US" sz="1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4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"submit"</a:t>
            </a:r>
            <a:r>
              <a:rPr lang="en-US" sz="1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&gt;&lt;/p&gt;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&lt;/form&gt;</a:t>
            </a:r>
          </a:p>
          <a:p>
            <a:r>
              <a:rPr lang="en-US" sz="1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&lt;/body&gt;</a:t>
            </a:r>
          </a:p>
          <a:p>
            <a:r>
              <a:rPr lang="en-US" sz="1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&lt;/html&gt;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12DD5EA2-E026-3B4B-BFE4-A084F96417D2}"/>
              </a:ext>
            </a:extLst>
          </p:cNvPr>
          <p:cNvSpPr/>
          <p:nvPr/>
        </p:nvSpPr>
        <p:spPr>
          <a:xfrm>
            <a:off x="235749" y="1698307"/>
            <a:ext cx="499993" cy="28931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1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2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3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4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5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6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7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8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9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10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11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12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13</a:t>
            </a:r>
          </a:p>
        </p:txBody>
      </p:sp>
      <p:sp>
        <p:nvSpPr>
          <p:cNvPr id="6" name="Rectangle: Top Corners Rounded 6">
            <a:extLst>
              <a:ext uri="{FF2B5EF4-FFF2-40B4-BE49-F238E27FC236}">
                <a16:creationId xmlns:a16="http://schemas.microsoft.com/office/drawing/2014/main" xmlns="" id="{D6EAD698-3FDE-504B-90D2-6505002C2C55}"/>
              </a:ext>
            </a:extLst>
          </p:cNvPr>
          <p:cNvSpPr/>
          <p:nvPr/>
        </p:nvSpPr>
        <p:spPr>
          <a:xfrm>
            <a:off x="235749" y="1369123"/>
            <a:ext cx="1537296" cy="329184"/>
          </a:xfrm>
          <a:prstGeom prst="round2Same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IN" sz="1600" dirty="0" err="1"/>
              <a:t>max.html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xmlns="" id="{4FEA06D3-CDC3-CC48-A8BA-D28BA665BD6C}"/>
              </a:ext>
            </a:extLst>
          </p:cNvPr>
          <p:cNvSpPr/>
          <p:nvPr/>
        </p:nvSpPr>
        <p:spPr>
          <a:xfrm>
            <a:off x="1639111" y="2992457"/>
            <a:ext cx="5352704" cy="304800"/>
          </a:xfrm>
          <a:prstGeom prst="roundRect">
            <a:avLst/>
          </a:prstGeom>
          <a:solidFill>
            <a:srgbClr val="FF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3E3CF47F-2EB5-D149-A129-E227FEAAB7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749" y="4657467"/>
            <a:ext cx="6934200" cy="1864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388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7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uiExpand="1" build="p" animBg="1"/>
      <p:bldP spid="5" grpId="0" animBg="1"/>
      <p:bldP spid="6" grpId="0" animBg="1"/>
      <p:bldP spid="7" grpId="0" animBg="1"/>
      <p:bldP spid="7" grpId="1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1E60CBF-2435-5C4D-878E-9AD76427C8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doPost</a:t>
            </a:r>
            <a:r>
              <a:rPr lang="en-US" dirty="0"/>
              <a:t>()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F831109D-CF5C-7F44-ADAD-1962FFD5942A}"/>
              </a:ext>
            </a:extLst>
          </p:cNvPr>
          <p:cNvSpPr/>
          <p:nvPr/>
        </p:nvSpPr>
        <p:spPr>
          <a:xfrm>
            <a:off x="713440" y="1229955"/>
            <a:ext cx="9690648" cy="44012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java.io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.*;</a:t>
            </a:r>
          </a:p>
          <a:p>
            <a:r>
              <a:rPr lang="en-US" sz="14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javax.servlet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.*;</a:t>
            </a:r>
          </a:p>
          <a:p>
            <a:r>
              <a:rPr lang="en-US" sz="14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javax.servlet.http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.*;</a:t>
            </a:r>
          </a:p>
          <a:p>
            <a:r>
              <a:rPr lang="en-US" sz="14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Max extends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HttpServlet</a:t>
            </a: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{   </a:t>
            </a:r>
          </a:p>
          <a:p>
            <a:r>
              <a:rPr lang="en-US" sz="14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public void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doPost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HttpServletRequest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request,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HttpServletResponse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response)</a:t>
            </a:r>
            <a:r>
              <a:rPr lang="en-US" sz="14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throws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	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ServletException,IOException</a:t>
            </a: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{   int n1=0,n2=0;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response.setContentType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"text/html"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PrintWriter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out=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response.getWriter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n1=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Integer.parseInt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request.getParameter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"no1"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n2=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Integer.parseInt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request.getParameter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"no2"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4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(n1&gt;n2)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out.println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"n1="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+n1+</a:t>
            </a:r>
            <a:r>
              <a:rPr lang="en-US" sz="14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"is max number"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4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else if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(n2&gt;n1)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out.println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"n2="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+n2+</a:t>
            </a:r>
            <a:r>
              <a:rPr lang="en-US" sz="14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"is max number"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4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else if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(n1==n2)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out.println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"n1= "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+n1+</a:t>
            </a:r>
            <a:r>
              <a:rPr lang="en-US" sz="14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"and n2=  "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+n2+</a:t>
            </a:r>
            <a:r>
              <a:rPr lang="en-US" sz="14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"are equal numbers"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ECFFFF18-569C-A84C-998A-B33E96133A1F}"/>
              </a:ext>
            </a:extLst>
          </p:cNvPr>
          <p:cNvSpPr/>
          <p:nvPr/>
        </p:nvSpPr>
        <p:spPr>
          <a:xfrm>
            <a:off x="213447" y="1229955"/>
            <a:ext cx="499993" cy="440120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1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2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3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4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5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6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7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8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9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10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11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12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13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14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15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16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17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18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19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20</a:t>
            </a:r>
          </a:p>
        </p:txBody>
      </p:sp>
      <p:sp>
        <p:nvSpPr>
          <p:cNvPr id="6" name="Rectangle: Top Corners Rounded 6">
            <a:extLst>
              <a:ext uri="{FF2B5EF4-FFF2-40B4-BE49-F238E27FC236}">
                <a16:creationId xmlns:a16="http://schemas.microsoft.com/office/drawing/2014/main" xmlns="" id="{2EF1249D-C603-9643-91AB-1A39558AC182}"/>
              </a:ext>
            </a:extLst>
          </p:cNvPr>
          <p:cNvSpPr/>
          <p:nvPr/>
        </p:nvSpPr>
        <p:spPr>
          <a:xfrm>
            <a:off x="213446" y="900771"/>
            <a:ext cx="1760319" cy="329184"/>
          </a:xfrm>
          <a:prstGeom prst="round2Same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IN" sz="1600" dirty="0" err="1"/>
              <a:t>Max.java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xmlns="" id="{510420EE-C1C6-9642-859B-44F5AA808A49}"/>
              </a:ext>
            </a:extLst>
          </p:cNvPr>
          <p:cNvSpPr/>
          <p:nvPr/>
        </p:nvSpPr>
        <p:spPr>
          <a:xfrm>
            <a:off x="2438400" y="2112261"/>
            <a:ext cx="990600" cy="5334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xmlns="" id="{E1F2613B-3B64-FA44-B3A3-9B92517FADAC}"/>
              </a:ext>
            </a:extLst>
          </p:cNvPr>
          <p:cNvSpPr/>
          <p:nvPr/>
        </p:nvSpPr>
        <p:spPr>
          <a:xfrm>
            <a:off x="1444083" y="3338310"/>
            <a:ext cx="5791200" cy="533400"/>
          </a:xfrm>
          <a:prstGeom prst="roundRect">
            <a:avLst/>
          </a:prstGeom>
          <a:solidFill>
            <a:srgbClr val="FF0000">
              <a:alpha val="1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556C4312-B9CD-FC43-8052-7E0E0047AC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440" y="4749471"/>
            <a:ext cx="6941450" cy="1757147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xmlns="" id="{EF9880BD-0A59-C646-BDA2-867A6FE85B76}"/>
              </a:ext>
            </a:extLst>
          </p:cNvPr>
          <p:cNvSpPr/>
          <p:nvPr/>
        </p:nvSpPr>
        <p:spPr>
          <a:xfrm>
            <a:off x="1170071" y="5258987"/>
            <a:ext cx="2514600" cy="457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xmlns="" id="{57F6D0DF-D856-B94B-B5B1-7F02F8CC6E72}"/>
              </a:ext>
            </a:extLst>
          </p:cNvPr>
          <p:cNvSpPr/>
          <p:nvPr/>
        </p:nvSpPr>
        <p:spPr>
          <a:xfrm>
            <a:off x="3379871" y="5944787"/>
            <a:ext cx="1600200" cy="457200"/>
          </a:xfrm>
          <a:prstGeom prst="wedgeRoundRectCallout">
            <a:avLst>
              <a:gd name="adj1" fmla="val -39069"/>
              <a:gd name="adj2" fmla="val -118212"/>
              <a:gd name="adj3" fmla="val 16667"/>
            </a:avLst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Using </a:t>
            </a:r>
            <a:r>
              <a:rPr lang="en-US" dirty="0" err="1">
                <a:solidFill>
                  <a:schemeClr val="tx1"/>
                </a:solidFill>
              </a:rPr>
              <a:t>doPost</a:t>
            </a:r>
            <a:r>
              <a:rPr lang="en-US" dirty="0">
                <a:solidFill>
                  <a:schemeClr val="tx1"/>
                </a:solidFill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784875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animBg="1"/>
      <p:bldP spid="5" grpId="0" animBg="1"/>
      <p:bldP spid="6" grpId="0" animBg="1"/>
      <p:bldP spid="7" grpId="0" animBg="1"/>
      <p:bldP spid="8" grpId="0" animBg="1"/>
      <p:bldP spid="10" grpId="0" animBg="1"/>
      <p:bldP spid="11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B58A1AE-467D-7740-9A95-C27B69033F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ServletConfig</a:t>
            </a:r>
            <a:r>
              <a:rPr lang="en-US" dirty="0"/>
              <a:t> Interface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2F5FE12-FC8B-E94D-96A2-A95C208040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 is used to get configuration information from </a:t>
            </a:r>
            <a:r>
              <a:rPr lang="en-US" dirty="0" err="1">
                <a:solidFill>
                  <a:schemeClr val="accent6"/>
                </a:solidFill>
              </a:rPr>
              <a:t>web.xml</a:t>
            </a:r>
            <a:r>
              <a:rPr lang="en-US" dirty="0">
                <a:solidFill>
                  <a:schemeClr val="accent6"/>
                </a:solidFill>
              </a:rPr>
              <a:t> </a:t>
            </a:r>
            <a:r>
              <a:rPr lang="en-US" dirty="0"/>
              <a:t>file. </a:t>
            </a:r>
          </a:p>
          <a:p>
            <a:r>
              <a:rPr lang="en-US" dirty="0"/>
              <a:t>If the configuration information is modified from the </a:t>
            </a:r>
            <a:r>
              <a:rPr lang="en-US" dirty="0" err="1"/>
              <a:t>web.xml</a:t>
            </a:r>
            <a:r>
              <a:rPr lang="en-US" dirty="0"/>
              <a:t> file, we don't need to change the servlet. </a:t>
            </a:r>
          </a:p>
          <a:p>
            <a:pPr marL="0" indent="0">
              <a:buNone/>
            </a:pPr>
            <a:r>
              <a:rPr lang="en-US" i="1" dirty="0"/>
              <a:t>   Method :</a:t>
            </a:r>
          </a:p>
          <a:p>
            <a:endParaRPr lang="en-US" i="1" dirty="0"/>
          </a:p>
          <a:p>
            <a:endParaRPr lang="en-US" i="1" dirty="0"/>
          </a:p>
          <a:p>
            <a:endParaRPr lang="en-US" i="1" dirty="0"/>
          </a:p>
          <a:p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xmlns="" id="{4DF8FB65-33FF-4E40-B0B1-4E04C892CB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2188333"/>
              </p:ext>
            </p:extLst>
          </p:nvPr>
        </p:nvGraphicFramePr>
        <p:xfrm>
          <a:off x="403300" y="2616819"/>
          <a:ext cx="11260875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21336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04750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0" dirty="0"/>
                        <a:t>String </a:t>
                      </a:r>
                      <a:r>
                        <a:rPr lang="en-US" b="0" dirty="0" err="1"/>
                        <a:t>getInitParameter</a:t>
                      </a:r>
                      <a:r>
                        <a:rPr lang="en-US" b="0" dirty="0"/>
                        <a:t>(String name)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Returns the parameter value for the specified parameter name.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xmlns="" id="{1FF62D35-0417-7F43-9ED9-38DC388ABC8A}"/>
              </a:ext>
            </a:extLst>
          </p:cNvPr>
          <p:cNvSpPr/>
          <p:nvPr/>
        </p:nvSpPr>
        <p:spPr>
          <a:xfrm>
            <a:off x="5752170" y="4741034"/>
            <a:ext cx="3962400" cy="993977"/>
          </a:xfrm>
          <a:prstGeom prst="wedgeRoundRectCallout">
            <a:avLst>
              <a:gd name="adj1" fmla="val 5441"/>
              <a:gd name="adj2" fmla="val -93761"/>
              <a:gd name="adj3" fmla="val 16667"/>
            </a:avLst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web.xml  </a:t>
            </a:r>
          </a:p>
          <a:p>
            <a:r>
              <a:rPr lang="en-US" dirty="0">
                <a:solidFill>
                  <a:schemeClr val="tx1"/>
                </a:solidFill>
              </a:rPr>
              <a:t>&lt;</a:t>
            </a:r>
            <a:r>
              <a:rPr lang="en-US" dirty="0" err="1">
                <a:solidFill>
                  <a:schemeClr val="tx1"/>
                </a:solidFill>
              </a:rPr>
              <a:t>init-param</a:t>
            </a:r>
            <a:r>
              <a:rPr lang="en-US" dirty="0">
                <a:solidFill>
                  <a:schemeClr val="tx1"/>
                </a:solidFill>
              </a:rPr>
              <a:t>&gt;</a:t>
            </a:r>
          </a:p>
          <a:p>
            <a:r>
              <a:rPr lang="en-US" dirty="0">
                <a:solidFill>
                  <a:schemeClr val="tx1"/>
                </a:solidFill>
              </a:rPr>
              <a:t>&lt;</a:t>
            </a:r>
            <a:r>
              <a:rPr lang="en-US" dirty="0" err="1">
                <a:solidFill>
                  <a:schemeClr val="tx1"/>
                </a:solidFill>
              </a:rPr>
              <a:t>param</a:t>
            </a:r>
            <a:r>
              <a:rPr lang="en-US" dirty="0">
                <a:solidFill>
                  <a:schemeClr val="tx1"/>
                </a:solidFill>
              </a:rPr>
              <a:t>-name&gt;</a:t>
            </a:r>
            <a:r>
              <a:rPr lang="en-US" b="1" dirty="0">
                <a:solidFill>
                  <a:schemeClr val="tx1"/>
                </a:solidFill>
              </a:rPr>
              <a:t>name</a:t>
            </a:r>
            <a:r>
              <a:rPr lang="en-US" dirty="0">
                <a:solidFill>
                  <a:schemeClr val="tx1"/>
                </a:solidFill>
              </a:rPr>
              <a:t>&lt;/</a:t>
            </a:r>
            <a:r>
              <a:rPr lang="en-US" dirty="0" err="1">
                <a:solidFill>
                  <a:schemeClr val="tx1"/>
                </a:solidFill>
              </a:rPr>
              <a:t>param</a:t>
            </a:r>
            <a:r>
              <a:rPr lang="en-US" dirty="0">
                <a:solidFill>
                  <a:schemeClr val="tx1"/>
                </a:solidFill>
              </a:rPr>
              <a:t>-name&gt;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FE278243-3109-9447-963B-5720B67A7833}"/>
              </a:ext>
            </a:extLst>
          </p:cNvPr>
          <p:cNvSpPr/>
          <p:nvPr/>
        </p:nvSpPr>
        <p:spPr>
          <a:xfrm>
            <a:off x="403300" y="3730305"/>
            <a:ext cx="8509614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String </a:t>
            </a:r>
            <a:r>
              <a:rPr lang="en-US" sz="2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 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config.getInitParameter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("name")</a:t>
            </a:r>
          </a:p>
        </p:txBody>
      </p:sp>
      <p:sp>
        <p:nvSpPr>
          <p:cNvPr id="8" name="Rectangle: Top Corners Rounded 6">
            <a:extLst>
              <a:ext uri="{FF2B5EF4-FFF2-40B4-BE49-F238E27FC236}">
                <a16:creationId xmlns:a16="http://schemas.microsoft.com/office/drawing/2014/main" xmlns="" id="{CAA6A321-DBF7-754F-A82C-D68598514715}"/>
              </a:ext>
            </a:extLst>
          </p:cNvPr>
          <p:cNvSpPr/>
          <p:nvPr/>
        </p:nvSpPr>
        <p:spPr>
          <a:xfrm>
            <a:off x="403300" y="3396472"/>
            <a:ext cx="1537296" cy="329184"/>
          </a:xfrm>
          <a:prstGeom prst="round2Same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IN" sz="1600" dirty="0"/>
              <a:t>Example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xmlns="" id="{5C338079-6E1F-9D47-B84F-A92B7FED0DBA}"/>
              </a:ext>
            </a:extLst>
          </p:cNvPr>
          <p:cNvSpPr/>
          <p:nvPr/>
        </p:nvSpPr>
        <p:spPr>
          <a:xfrm>
            <a:off x="7123770" y="3718821"/>
            <a:ext cx="1219200" cy="510778"/>
          </a:xfrm>
          <a:prstGeom prst="ellipse">
            <a:avLst/>
          </a:prstGeom>
          <a:solidFill>
            <a:srgbClr val="FF0000">
              <a:alpha val="2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788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uiExpand="1" build="p" animBg="1"/>
      <p:bldP spid="8" grpId="0" animBg="1"/>
      <p:bldP spid="5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20E1D07-34C4-5144-AD36-C9BB35D47E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Servlet Config: </a:t>
            </a:r>
            <a:r>
              <a:rPr lang="en-US" dirty="0" err="1"/>
              <a:t>web.xml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xmlns="" id="{D69A5ED3-E57E-144A-AF41-524E4DA5B6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500" y="990600"/>
            <a:ext cx="8763000" cy="5334000"/>
          </a:xfrm>
        </p:spPr>
        <p:txBody>
          <a:bodyPr>
            <a:normAutofit fontScale="85000" lnSpcReduction="20000"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&lt;web-app&gt;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&lt;servlet&gt;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&lt;servlet-name&gt;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MyServlet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&lt;/servlet-name&gt;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&lt;servlet-class&gt;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MyServlet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&lt;/servlet-class&gt;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init-param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param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-name&gt;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US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param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-name&gt;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param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-value&gt;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cxcy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US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param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-value&gt;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&lt;/</a:t>
            </a:r>
            <a:r>
              <a:rPr lang="en-US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init-param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&lt;/servlet&gt;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&lt;servlet-mapping&gt;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&lt;servlet-name&gt;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MyServlet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&lt;/servlet-name&gt;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url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-pattern&gt;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MyServlet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US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url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-pattern&gt;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&lt;/servlet-mapping&gt;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&lt;/web-app&gt;</a:t>
            </a:r>
          </a:p>
          <a:p>
            <a:endParaRPr lang="en-US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xmlns="" id="{21BB0667-E139-5047-89D3-044C435D566B}"/>
              </a:ext>
            </a:extLst>
          </p:cNvPr>
          <p:cNvSpPr/>
          <p:nvPr/>
        </p:nvSpPr>
        <p:spPr>
          <a:xfrm>
            <a:off x="1181100" y="2438400"/>
            <a:ext cx="6172200" cy="1524000"/>
          </a:xfrm>
          <a:prstGeom prst="roundRect">
            <a:avLst/>
          </a:prstGeom>
          <a:solidFill>
            <a:srgbClr val="FF0000">
              <a:alpha val="1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xmlns="" id="{550FEE1E-093E-A341-B738-B243BE2F2ECD}"/>
              </a:ext>
            </a:extLst>
          </p:cNvPr>
          <p:cNvCxnSpPr/>
          <p:nvPr/>
        </p:nvCxnSpPr>
        <p:spPr>
          <a:xfrm>
            <a:off x="3886200" y="3200400"/>
            <a:ext cx="762000" cy="0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xmlns="" id="{194C570C-79C2-4246-A27B-7ED304759EF4}"/>
              </a:ext>
            </a:extLst>
          </p:cNvPr>
          <p:cNvCxnSpPr/>
          <p:nvPr/>
        </p:nvCxnSpPr>
        <p:spPr>
          <a:xfrm>
            <a:off x="3886200" y="3559097"/>
            <a:ext cx="762000" cy="0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3728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3246586-4049-FA4C-A216-55FC1CCE4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Servlet Config: </a:t>
            </a:r>
            <a:r>
              <a:rPr lang="en-US" dirty="0" err="1"/>
              <a:t>MyServlet.java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467A0B15-C1B9-9649-85C1-58EF2FAE2EEC}"/>
              </a:ext>
            </a:extLst>
          </p:cNvPr>
          <p:cNvSpPr/>
          <p:nvPr/>
        </p:nvSpPr>
        <p:spPr>
          <a:xfrm>
            <a:off x="713440" y="1229955"/>
            <a:ext cx="9690648" cy="44012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130BB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javax.servlet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.*;</a:t>
            </a:r>
          </a:p>
          <a:p>
            <a:r>
              <a:rPr lang="en-US" sz="1400" b="1" dirty="0">
                <a:solidFill>
                  <a:srgbClr val="130BB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javax.servlet.http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.*;</a:t>
            </a:r>
          </a:p>
          <a:p>
            <a:r>
              <a:rPr lang="en-US" sz="1400" b="1" dirty="0">
                <a:solidFill>
                  <a:srgbClr val="130BB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java.io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.*;</a:t>
            </a:r>
          </a:p>
          <a:p>
            <a:r>
              <a:rPr lang="en-US" sz="1400" b="1" dirty="0">
                <a:solidFill>
                  <a:srgbClr val="130BB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MyServlet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130BB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extends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HttpServlet</a:t>
            </a: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{   String </a:t>
            </a:r>
            <a:r>
              <a:rPr lang="en-US" sz="1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msg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PrintWriter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>
                <a:solidFill>
                  <a:srgbClr val="130BB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void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ServletConfig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config)</a:t>
            </a:r>
            <a:r>
              <a:rPr lang="en-US" sz="1400" b="1" dirty="0">
                <a:solidFill>
                  <a:srgbClr val="130BB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throws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ServletException</a:t>
            </a: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{        </a:t>
            </a:r>
          </a:p>
          <a:p>
            <a:r>
              <a:rPr lang="en-US" sz="1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msg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config.getInitParameter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"name"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r>
              <a:rPr lang="en-US" sz="1400" b="1" dirty="0">
                <a:solidFill>
                  <a:srgbClr val="130BB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public void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doGet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HttpServletRequest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request ,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HttpServletResponse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response) </a:t>
            </a:r>
            <a:r>
              <a:rPr lang="en-US" sz="1400" b="1" dirty="0">
                <a:solidFill>
                  <a:srgbClr val="130BB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throws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		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ServletException,IOException</a:t>
            </a: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{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response.setContentType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"text/html"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response.getWriter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4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.println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"&lt;h1&gt;"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+ </a:t>
            </a:r>
            <a:r>
              <a:rPr lang="en-US" sz="1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msg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+</a:t>
            </a:r>
            <a:r>
              <a:rPr lang="en-US" sz="14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"&lt;/h1&gt;"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r>
              <a:rPr lang="en-US" sz="1400" b="1" dirty="0">
                <a:solidFill>
                  <a:srgbClr val="130BB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public void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destroy()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{        </a:t>
            </a:r>
            <a:r>
              <a:rPr lang="en-US" sz="14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.close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();    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C5DE86CC-989A-9D4C-A18F-25A232669A2E}"/>
              </a:ext>
            </a:extLst>
          </p:cNvPr>
          <p:cNvSpPr/>
          <p:nvPr/>
        </p:nvSpPr>
        <p:spPr>
          <a:xfrm>
            <a:off x="213447" y="1229955"/>
            <a:ext cx="499993" cy="440120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1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2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3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4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5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6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7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8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9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10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11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12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13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14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15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16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17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18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19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20</a:t>
            </a:r>
          </a:p>
        </p:txBody>
      </p:sp>
      <p:sp>
        <p:nvSpPr>
          <p:cNvPr id="8" name="Rectangle: Top Corners Rounded 6">
            <a:extLst>
              <a:ext uri="{FF2B5EF4-FFF2-40B4-BE49-F238E27FC236}">
                <a16:creationId xmlns:a16="http://schemas.microsoft.com/office/drawing/2014/main" xmlns="" id="{133A112F-0B7D-AA49-A319-6940E17471E2}"/>
              </a:ext>
            </a:extLst>
          </p:cNvPr>
          <p:cNvSpPr/>
          <p:nvPr/>
        </p:nvSpPr>
        <p:spPr>
          <a:xfrm>
            <a:off x="213446" y="900771"/>
            <a:ext cx="1760319" cy="329184"/>
          </a:xfrm>
          <a:prstGeom prst="round2Same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IN" sz="1600" dirty="0" err="1"/>
              <a:t>MyServlet.java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xmlns="" id="{152D6820-D33C-F944-9578-DE6D46795864}"/>
              </a:ext>
            </a:extLst>
          </p:cNvPr>
          <p:cNvSpPr/>
          <p:nvPr/>
        </p:nvSpPr>
        <p:spPr>
          <a:xfrm>
            <a:off x="1470102" y="2859057"/>
            <a:ext cx="5181600" cy="381000"/>
          </a:xfrm>
          <a:prstGeom prst="roundRect">
            <a:avLst/>
          </a:prstGeom>
          <a:solidFill>
            <a:srgbClr val="FF0000">
              <a:alpha val="1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399E7100-5871-3B4D-87C7-E9D0F1EA1E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6699" y="711201"/>
            <a:ext cx="6105301" cy="3500107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xmlns="" id="{4AEA7917-80BA-EA4B-90D0-C7101B10827C}"/>
              </a:ext>
            </a:extLst>
          </p:cNvPr>
          <p:cNvSpPr/>
          <p:nvPr/>
        </p:nvSpPr>
        <p:spPr>
          <a:xfrm>
            <a:off x="7310550" y="1320801"/>
            <a:ext cx="4648200" cy="9144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xmlns="" id="{6C0C1096-0FC3-6F4F-B8DD-65B8D3B472DE}"/>
              </a:ext>
            </a:extLst>
          </p:cNvPr>
          <p:cNvSpPr/>
          <p:nvPr/>
        </p:nvSpPr>
        <p:spPr>
          <a:xfrm>
            <a:off x="6015150" y="2387601"/>
            <a:ext cx="1981200" cy="9906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ular Callout 15">
            <a:extLst>
              <a:ext uri="{FF2B5EF4-FFF2-40B4-BE49-F238E27FC236}">
                <a16:creationId xmlns:a16="http://schemas.microsoft.com/office/drawing/2014/main" xmlns="" id="{8968785A-CA93-C849-9B6F-1DB9852E9CDF}"/>
              </a:ext>
            </a:extLst>
          </p:cNvPr>
          <p:cNvSpPr/>
          <p:nvPr/>
        </p:nvSpPr>
        <p:spPr>
          <a:xfrm>
            <a:off x="8910750" y="3073401"/>
            <a:ext cx="1905000" cy="457200"/>
          </a:xfrm>
          <a:prstGeom prst="wedgeRoundRectCallout">
            <a:avLst>
              <a:gd name="adj1" fmla="val -95681"/>
              <a:gd name="adj2" fmla="val -54189"/>
              <a:gd name="adj3" fmla="val 16667"/>
            </a:avLst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&lt;</a:t>
            </a:r>
            <a:r>
              <a:rPr lang="en-US" dirty="0" err="1">
                <a:solidFill>
                  <a:schemeClr val="tx1"/>
                </a:solidFill>
              </a:rPr>
              <a:t>param</a:t>
            </a:r>
            <a:r>
              <a:rPr lang="en-US" dirty="0">
                <a:solidFill>
                  <a:schemeClr val="tx1"/>
                </a:solidFill>
              </a:rPr>
              <a:t>-value&gt;</a:t>
            </a:r>
          </a:p>
        </p:txBody>
      </p:sp>
    </p:spTree>
    <p:extLst>
      <p:ext uri="{BB962C8B-B14F-4D97-AF65-F5344CB8AC3E}">
        <p14:creationId xmlns:p14="http://schemas.microsoft.com/office/powerpoint/2010/main" val="847313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 animBg="1"/>
      <p:bldP spid="7" grpId="0" animBg="1"/>
      <p:bldP spid="8" grpId="0" animBg="1"/>
      <p:bldP spid="9" grpId="0" animBg="1"/>
      <p:bldP spid="14" grpId="0" animBg="1"/>
      <p:bldP spid="15" grpId="0" animBg="1"/>
      <p:bldP spid="16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B3BAC3D-2934-E841-B294-6C39CEF72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ServletContext</a:t>
            </a:r>
            <a:r>
              <a:rPr lang="en-US" dirty="0"/>
              <a:t> Interface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94A1B68-D54E-A449-A186-C0468432C5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ServletContext</a:t>
            </a:r>
            <a:r>
              <a:rPr lang="en-US" dirty="0"/>
              <a:t> is created by the web container at time of deploying the project. </a:t>
            </a:r>
          </a:p>
          <a:p>
            <a:r>
              <a:rPr lang="en-US" dirty="0"/>
              <a:t>It can be used to get configuration information from </a:t>
            </a:r>
            <a:r>
              <a:rPr lang="en-US" dirty="0" err="1"/>
              <a:t>web.xml</a:t>
            </a:r>
            <a:r>
              <a:rPr lang="en-US" dirty="0"/>
              <a:t> file.</a:t>
            </a:r>
          </a:p>
          <a:p>
            <a:r>
              <a:rPr lang="en-US" dirty="0">
                <a:solidFill>
                  <a:schemeClr val="accent6"/>
                </a:solidFill>
              </a:rPr>
              <a:t>There is only one </a:t>
            </a:r>
            <a:r>
              <a:rPr lang="en-US" dirty="0" err="1">
                <a:solidFill>
                  <a:schemeClr val="accent6"/>
                </a:solidFill>
              </a:rPr>
              <a:t>ServletContext</a:t>
            </a:r>
            <a:r>
              <a:rPr lang="en-US" dirty="0">
                <a:solidFill>
                  <a:schemeClr val="accent6"/>
                </a:solidFill>
              </a:rPr>
              <a:t> object per web application. </a:t>
            </a:r>
          </a:p>
          <a:p>
            <a:r>
              <a:rPr lang="en-US" dirty="0"/>
              <a:t>If any information is shared to many servlet, it is better to provide it from the </a:t>
            </a:r>
            <a:r>
              <a:rPr lang="en-US" dirty="0" err="1"/>
              <a:t>web.xml</a:t>
            </a:r>
            <a:r>
              <a:rPr lang="en-US" dirty="0"/>
              <a:t> file using the </a:t>
            </a:r>
            <a:r>
              <a:rPr lang="en-US" dirty="0">
                <a:solidFill>
                  <a:schemeClr val="accent6"/>
                </a:solidFill>
              </a:rPr>
              <a:t>&lt;context-param&gt; </a:t>
            </a:r>
            <a:r>
              <a:rPr lang="en-US" dirty="0"/>
              <a:t>element. </a:t>
            </a:r>
          </a:p>
          <a:p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xmlns="" id="{C729CFD8-8F74-834F-90C9-4B12797DB0FD}"/>
              </a:ext>
            </a:extLst>
          </p:cNvPr>
          <p:cNvSpPr txBox="1">
            <a:spLocks/>
          </p:cNvSpPr>
          <p:nvPr/>
        </p:nvSpPr>
        <p:spPr>
          <a:xfrm>
            <a:off x="268558" y="2935642"/>
            <a:ext cx="8763000" cy="36706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pitchFamily="18" charset="2"/>
              <a:buNone/>
            </a:pPr>
            <a:r>
              <a:rPr lang="pt-BR" sz="1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&lt;web-</a:t>
            </a:r>
            <a:r>
              <a:rPr lang="pt-BR" sz="14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app</a:t>
            </a:r>
            <a:r>
              <a:rPr lang="pt-BR" sz="1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pt-BR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  </a:t>
            </a:r>
          </a:p>
          <a:p>
            <a:pPr marL="0" indent="0">
              <a:buFont typeface="Wingdings 3" panose="05040102010807070707" pitchFamily="18" charset="2"/>
              <a:buNone/>
            </a:pPr>
            <a:r>
              <a:rPr lang="pt-BR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 ...</a:t>
            </a:r>
          </a:p>
          <a:p>
            <a:pPr marL="0" indent="0">
              <a:buFont typeface="Wingdings 3" panose="05040102010807070707" pitchFamily="18" charset="2"/>
              <a:buNone/>
            </a:pPr>
            <a:r>
              <a:rPr lang="pt-BR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  </a:t>
            </a:r>
            <a:r>
              <a:rPr lang="pt-BR" sz="1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pt-BR" sz="14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context</a:t>
            </a:r>
            <a:r>
              <a:rPr lang="pt-BR" sz="1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-param&gt;</a:t>
            </a:r>
            <a:r>
              <a:rPr lang="pt-BR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  </a:t>
            </a:r>
          </a:p>
          <a:p>
            <a:pPr marL="0" indent="0">
              <a:buFont typeface="Wingdings 3" panose="05040102010807070707" pitchFamily="18" charset="2"/>
              <a:buNone/>
            </a:pPr>
            <a:r>
              <a:rPr lang="pt-BR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    </a:t>
            </a:r>
            <a:r>
              <a:rPr lang="pt-BR" sz="1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&lt;param-</a:t>
            </a:r>
            <a:r>
              <a:rPr lang="pt-BR" sz="14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pt-BR" sz="1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pt-BR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parametername</a:t>
            </a:r>
            <a:r>
              <a:rPr lang="pt-BR" sz="1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&lt;/param-</a:t>
            </a:r>
            <a:r>
              <a:rPr lang="pt-BR" sz="14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pt-BR" sz="1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 </a:t>
            </a:r>
            <a:r>
              <a:rPr lang="pt-BR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</a:p>
          <a:p>
            <a:pPr marL="0" indent="0">
              <a:buFont typeface="Wingdings 3" panose="05040102010807070707" pitchFamily="18" charset="2"/>
              <a:buNone/>
            </a:pPr>
            <a:r>
              <a:rPr lang="pt-BR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    </a:t>
            </a:r>
            <a:r>
              <a:rPr lang="pt-BR" sz="1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&lt;param-</a:t>
            </a:r>
            <a:r>
              <a:rPr lang="pt-BR" sz="14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lang="pt-BR" sz="1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pt-BR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parametervalue</a:t>
            </a:r>
            <a:r>
              <a:rPr lang="pt-BR" sz="1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&lt;/param-</a:t>
            </a:r>
            <a:r>
              <a:rPr lang="pt-BR" sz="14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lang="pt-BR" sz="1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 </a:t>
            </a:r>
            <a:r>
              <a:rPr lang="pt-BR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</a:p>
          <a:p>
            <a:pPr marL="0" indent="0">
              <a:buFont typeface="Wingdings 3" panose="05040102010807070707" pitchFamily="18" charset="2"/>
              <a:buNone/>
            </a:pPr>
            <a:r>
              <a:rPr lang="pt-BR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pt-BR" sz="1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&lt;/</a:t>
            </a:r>
            <a:r>
              <a:rPr lang="pt-BR" sz="14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context</a:t>
            </a:r>
            <a:r>
              <a:rPr lang="pt-BR" sz="1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-param&gt; </a:t>
            </a:r>
            <a:r>
              <a:rPr lang="pt-BR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</a:p>
          <a:p>
            <a:pPr marL="0" indent="0">
              <a:buFont typeface="Wingdings 3" panose="05040102010807070707" pitchFamily="18" charset="2"/>
              <a:buNone/>
            </a:pPr>
            <a:r>
              <a:rPr lang="pt-BR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 ...   </a:t>
            </a:r>
          </a:p>
          <a:p>
            <a:pPr marL="0" indent="0">
              <a:buFont typeface="Wingdings 3" panose="05040102010807070707" pitchFamily="18" charset="2"/>
              <a:buNone/>
            </a:pPr>
            <a:r>
              <a:rPr lang="pt-BR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pt-BR" sz="14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servlet</a:t>
            </a:r>
            <a:r>
              <a:rPr lang="pt-BR" sz="1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0" indent="0">
              <a:buFont typeface="Wingdings 3" panose="05040102010807070707" pitchFamily="18" charset="2"/>
              <a:buNone/>
            </a:pPr>
            <a:r>
              <a:rPr lang="pt-BR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...</a:t>
            </a:r>
          </a:p>
          <a:p>
            <a:pPr marL="0" indent="0">
              <a:buFont typeface="Wingdings 3" panose="05040102010807070707" pitchFamily="18" charset="2"/>
              <a:buNone/>
            </a:pPr>
            <a:r>
              <a:rPr lang="pt-BR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pt-BR" sz="1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pt-BR" sz="14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servlet</a:t>
            </a:r>
            <a:r>
              <a:rPr lang="pt-BR" sz="1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0" indent="0">
              <a:buFont typeface="Wingdings 3" panose="05040102010807070707" pitchFamily="18" charset="2"/>
              <a:buNone/>
            </a:pPr>
            <a:r>
              <a:rPr lang="pt-BR" sz="1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&lt;/web-</a:t>
            </a:r>
            <a:r>
              <a:rPr lang="pt-BR" sz="14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app</a:t>
            </a:r>
            <a:r>
              <a:rPr lang="pt-BR" sz="1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 </a:t>
            </a:r>
            <a:r>
              <a:rPr lang="pt-BR" b="1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</a:p>
          <a:p>
            <a:pPr marL="0" indent="0">
              <a:buFont typeface="Wingdings 3" panose="05040102010807070707" pitchFamily="18" charset="2"/>
              <a:buNone/>
            </a:pP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Oval Callout 4">
            <a:extLst>
              <a:ext uri="{FF2B5EF4-FFF2-40B4-BE49-F238E27FC236}">
                <a16:creationId xmlns:a16="http://schemas.microsoft.com/office/drawing/2014/main" xmlns="" id="{2A93E729-36F1-5641-BE27-F4C4F2BE8C72}"/>
              </a:ext>
            </a:extLst>
          </p:cNvPr>
          <p:cNvSpPr/>
          <p:nvPr/>
        </p:nvSpPr>
        <p:spPr>
          <a:xfrm>
            <a:off x="4343400" y="4967874"/>
            <a:ext cx="3505200" cy="1143000"/>
          </a:xfrm>
          <a:prstGeom prst="wedgeEllipseCallout">
            <a:avLst>
              <a:gd name="adj1" fmla="val -24245"/>
              <a:gd name="adj2" fmla="val -97500"/>
            </a:avLst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used to define initialization parameter in the application scope.</a:t>
            </a:r>
          </a:p>
        </p:txBody>
      </p:sp>
    </p:spTree>
    <p:extLst>
      <p:ext uri="{BB962C8B-B14F-4D97-AF65-F5344CB8AC3E}">
        <p14:creationId xmlns:p14="http://schemas.microsoft.com/office/powerpoint/2010/main" val="3099041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AB90731-24F5-594A-9367-78E6BEF534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web.xml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xmlns="" id="{8725F03C-EE75-2044-A2B5-CC2D31925D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500" y="990600"/>
            <a:ext cx="10670788" cy="5334000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&lt;?xml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version="1.0" encoding="UTF-8"?</a:t>
            </a:r>
            <a:r>
              <a:rPr lang="en-US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&lt;web-app&gt;</a:t>
            </a:r>
          </a:p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&lt;servlet&gt;</a:t>
            </a:r>
          </a:p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&lt;servlet-name&gt;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ServletContextDemo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&lt;/servlet-name&gt;</a:t>
            </a:r>
          </a:p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&lt;servlet-class&gt;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ServletContextDemo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&lt;/servlet-class&gt;</a:t>
            </a:r>
          </a:p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&lt;/servlet&gt;</a:t>
            </a:r>
          </a:p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&lt;servlet-mapping&gt;</a:t>
            </a:r>
          </a:p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&lt;servlet-name&gt;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ServletContextDemo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&lt;/servlet-name&gt;</a:t>
            </a:r>
          </a:p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url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-pattern&gt;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ServletContextDemo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US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url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-pattern&gt;</a:t>
            </a:r>
          </a:p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&lt;/servlet-mapping&gt;</a:t>
            </a:r>
          </a:p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&lt;context-</a:t>
            </a:r>
            <a:r>
              <a:rPr lang="en-US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param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 </a:t>
            </a:r>
          </a:p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param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-name&gt;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US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param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-name&gt;  </a:t>
            </a:r>
          </a:p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param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-value&gt;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DIET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US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param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-value&gt;  </a:t>
            </a:r>
          </a:p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&lt;/context-</a:t>
            </a:r>
            <a:r>
              <a:rPr lang="en-US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param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 </a:t>
            </a:r>
          </a:p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&lt;/web-app&gt;</a:t>
            </a:r>
          </a:p>
          <a:p>
            <a:pPr marL="0" indent="0">
              <a:buNone/>
            </a:pP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D1F0E190-C846-7F4B-921B-671A6DDC7EB2}"/>
              </a:ext>
            </a:extLst>
          </p:cNvPr>
          <p:cNvSpPr/>
          <p:nvPr/>
        </p:nvSpPr>
        <p:spPr>
          <a:xfrm>
            <a:off x="760140" y="4460488"/>
            <a:ext cx="5257800" cy="1295400"/>
          </a:xfrm>
          <a:prstGeom prst="rect">
            <a:avLst/>
          </a:prstGeom>
          <a:solidFill>
            <a:schemeClr val="accent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629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3D753CE-8AF6-F842-8F2E-4C737FCDD9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ServletContextDemo.java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C5D20C5B-AB43-E644-97FD-9F70303FE1F3}"/>
              </a:ext>
            </a:extLst>
          </p:cNvPr>
          <p:cNvSpPr/>
          <p:nvPr/>
        </p:nvSpPr>
        <p:spPr>
          <a:xfrm>
            <a:off x="713439" y="1229955"/>
            <a:ext cx="10705409" cy="375487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java.io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.*;  </a:t>
            </a:r>
          </a:p>
          <a:p>
            <a:r>
              <a:rPr lang="en-US" sz="1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javax.servlet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.*;  </a:t>
            </a:r>
          </a:p>
          <a:p>
            <a:r>
              <a:rPr lang="en-US" sz="1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javax.servlet.http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.*;  </a:t>
            </a:r>
          </a:p>
          <a:p>
            <a:r>
              <a:rPr lang="en-US" sz="1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ServletContextDemo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extends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HttpServlet</a:t>
            </a: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{  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void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doGet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HttpServletRequest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req,HttpServletResponse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res)  </a:t>
            </a:r>
            <a:r>
              <a:rPr lang="en-US" sz="1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throws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										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ServletException,IOException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{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res.setContentType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"text/html"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  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PrintWriter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out=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res.getWriter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();  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//creating </a:t>
            </a:r>
            <a:r>
              <a:rPr lang="en-US" sz="14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ServletContext</a:t>
            </a: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object  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ServletContext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context=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getServletContext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();  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//Getting the value of the initialization parameter and printing it  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String college=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context.getInitParameter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"name"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  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out.println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"College name is="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+college);  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out.close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();  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}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}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5267244A-F746-1645-A09F-370BCF0FC492}"/>
              </a:ext>
            </a:extLst>
          </p:cNvPr>
          <p:cNvSpPr/>
          <p:nvPr/>
        </p:nvSpPr>
        <p:spPr>
          <a:xfrm>
            <a:off x="213447" y="1229955"/>
            <a:ext cx="499993" cy="375487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1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2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3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4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5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6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7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8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9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10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11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12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13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14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15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16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17</a:t>
            </a:r>
          </a:p>
        </p:txBody>
      </p:sp>
      <p:sp>
        <p:nvSpPr>
          <p:cNvPr id="6" name="Rectangle: Top Corners Rounded 6">
            <a:extLst>
              <a:ext uri="{FF2B5EF4-FFF2-40B4-BE49-F238E27FC236}">
                <a16:creationId xmlns:a16="http://schemas.microsoft.com/office/drawing/2014/main" xmlns="" id="{B57F5376-B165-C442-9179-98E34835481C}"/>
              </a:ext>
            </a:extLst>
          </p:cNvPr>
          <p:cNvSpPr/>
          <p:nvPr/>
        </p:nvSpPr>
        <p:spPr>
          <a:xfrm>
            <a:off x="213446" y="900771"/>
            <a:ext cx="2250974" cy="329184"/>
          </a:xfrm>
          <a:prstGeom prst="round2Same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IN" sz="1600" dirty="0" err="1"/>
              <a:t>ServletContextDemo.java</a:t>
            </a:r>
            <a:endParaRPr lang="en-US" sz="1600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FF91651D-8D71-4C43-8E38-B154ABBB5A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446" y="5107259"/>
            <a:ext cx="8568267" cy="1449658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xmlns="" id="{69A37B85-9E95-4F43-8B0C-DB2ABCF375A0}"/>
              </a:ext>
            </a:extLst>
          </p:cNvPr>
          <p:cNvSpPr/>
          <p:nvPr/>
        </p:nvSpPr>
        <p:spPr>
          <a:xfrm>
            <a:off x="1338933" y="3327409"/>
            <a:ext cx="5181600" cy="381000"/>
          </a:xfrm>
          <a:prstGeom prst="roundRect">
            <a:avLst/>
          </a:prstGeom>
          <a:solidFill>
            <a:srgbClr val="FF0000">
              <a:alpha val="1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xmlns="" id="{7A5AB828-6A2A-9343-81DE-C8205B1EDC13}"/>
              </a:ext>
            </a:extLst>
          </p:cNvPr>
          <p:cNvSpPr/>
          <p:nvPr/>
        </p:nvSpPr>
        <p:spPr>
          <a:xfrm>
            <a:off x="1338933" y="3775119"/>
            <a:ext cx="5418706" cy="381000"/>
          </a:xfrm>
          <a:prstGeom prst="roundRect">
            <a:avLst/>
          </a:prstGeom>
          <a:solidFill>
            <a:srgbClr val="FF0000">
              <a:alpha val="1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041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animBg="1"/>
      <p:bldP spid="5" grpId="0" animBg="1"/>
      <p:bldP spid="6" grpId="0" animBg="1"/>
      <p:bldP spid="8" grpId="0" animBg="1"/>
      <p:bldP spid="9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833B127-497A-914A-8282-3B7A4AF74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Servlet Config vs Servlet Context</a:t>
            </a:r>
          </a:p>
        </p:txBody>
      </p:sp>
      <p:graphicFrame>
        <p:nvGraphicFramePr>
          <p:cNvPr id="4" name="Content Placeholder 6">
            <a:extLst>
              <a:ext uri="{FF2B5EF4-FFF2-40B4-BE49-F238E27FC236}">
                <a16:creationId xmlns:a16="http://schemas.microsoft.com/office/drawing/2014/main" xmlns="" id="{D888A396-2551-6F40-AD30-FDF0C7B07EE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23987646"/>
              </p:ext>
            </p:extLst>
          </p:nvPr>
        </p:nvGraphicFramePr>
        <p:xfrm>
          <a:off x="345688" y="879088"/>
          <a:ext cx="11396546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9827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69827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Servlet </a:t>
                      </a:r>
                      <a:r>
                        <a:rPr lang="en-US" sz="2400" b="1" dirty="0" err="1"/>
                        <a:t>Config</a:t>
                      </a:r>
                      <a:r>
                        <a:rPr lang="en-US" sz="2400" b="1" dirty="0"/>
                        <a:t> 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Servlet Context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5" name="Content Placeholder 6">
            <a:extLst>
              <a:ext uri="{FF2B5EF4-FFF2-40B4-BE49-F238E27FC236}">
                <a16:creationId xmlns:a16="http://schemas.microsoft.com/office/drawing/2014/main" xmlns="" id="{2000999A-10AB-5D4C-9903-1644714F3C2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11239794"/>
              </p:ext>
            </p:extLst>
          </p:nvPr>
        </p:nvGraphicFramePr>
        <p:xfrm>
          <a:off x="345688" y="1336288"/>
          <a:ext cx="11396546" cy="701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9827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69827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just"/>
                      <a:r>
                        <a:rPr lang="en-US" sz="2000" dirty="0" err="1"/>
                        <a:t>ServletConfig</a:t>
                      </a:r>
                      <a:r>
                        <a:rPr lang="en-US" sz="2000" dirty="0"/>
                        <a:t> object is </a:t>
                      </a:r>
                      <a:r>
                        <a:rPr lang="en-US" sz="2000" kern="1200" dirty="0">
                          <a:solidFill>
                            <a:schemeClr val="accent6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one</a:t>
                      </a:r>
                      <a:r>
                        <a:rPr lang="en-US" sz="2000" dirty="0"/>
                        <a:t> per servlet class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000" dirty="0" err="1"/>
                        <a:t>ServletContext</a:t>
                      </a:r>
                      <a:r>
                        <a:rPr lang="en-US" sz="2000" dirty="0"/>
                        <a:t> object is </a:t>
                      </a:r>
                      <a:r>
                        <a:rPr lang="en-US" sz="2000" kern="1200" dirty="0">
                          <a:solidFill>
                            <a:schemeClr val="accent6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global</a:t>
                      </a:r>
                      <a:r>
                        <a:rPr lang="en-US" sz="2000" dirty="0">
                          <a:solidFill>
                            <a:schemeClr val="accent6"/>
                          </a:solidFill>
                        </a:rPr>
                        <a:t> </a:t>
                      </a:r>
                      <a:r>
                        <a:rPr lang="en-US" sz="2000" dirty="0"/>
                        <a:t>to entire web application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6" name="Content Placeholder 6">
            <a:extLst>
              <a:ext uri="{FF2B5EF4-FFF2-40B4-BE49-F238E27FC236}">
                <a16:creationId xmlns:a16="http://schemas.microsoft.com/office/drawing/2014/main" xmlns="" id="{4B9800D7-0023-3744-B3FB-A0E9DE140C4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98633526"/>
              </p:ext>
            </p:extLst>
          </p:nvPr>
        </p:nvGraphicFramePr>
        <p:xfrm>
          <a:off x="345688" y="4750048"/>
          <a:ext cx="11396546" cy="701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9827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69827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just"/>
                      <a:r>
                        <a:rPr lang="en-US" sz="2000" dirty="0"/>
                        <a:t>In web.xml – &lt;</a:t>
                      </a:r>
                      <a:r>
                        <a:rPr lang="en-US" sz="2000" i="1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init-param</a:t>
                      </a:r>
                      <a:r>
                        <a:rPr lang="en-US" sz="2000" dirty="0"/>
                        <a:t>&gt; tag will be appear under &lt;</a:t>
                      </a:r>
                      <a:r>
                        <a:rPr lang="en-US" sz="2000" i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servlet-class</a:t>
                      </a:r>
                      <a:r>
                        <a:rPr lang="en-US" sz="2000" dirty="0"/>
                        <a:t>&gt; tag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000" dirty="0"/>
                        <a:t>In web.xml – &lt;</a:t>
                      </a:r>
                      <a:r>
                        <a:rPr lang="en-US" sz="2000" i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context-</a:t>
                      </a:r>
                      <a:r>
                        <a:rPr lang="en-US" sz="2000" i="1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param</a:t>
                      </a:r>
                      <a:r>
                        <a:rPr lang="en-US" sz="2000" dirty="0"/>
                        <a:t>&gt; tag will be appear under &lt;</a:t>
                      </a:r>
                      <a:r>
                        <a:rPr lang="en-US" sz="2000" i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web-app</a:t>
                      </a:r>
                      <a:r>
                        <a:rPr lang="en-US" sz="2000" dirty="0"/>
                        <a:t>&gt; tag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xmlns="" id="{A4AA29E7-A6A6-5A41-BC2E-AB303C15A01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48553263"/>
              </p:ext>
            </p:extLst>
          </p:nvPr>
        </p:nvGraphicFramePr>
        <p:xfrm>
          <a:off x="345688" y="2037328"/>
          <a:ext cx="11396546" cy="701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9827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69827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just"/>
                      <a:r>
                        <a:rPr lang="en-US" sz="2000" dirty="0"/>
                        <a:t>Object of </a:t>
                      </a:r>
                      <a:r>
                        <a:rPr lang="en-US" sz="2000" dirty="0" err="1"/>
                        <a:t>ServletConfig</a:t>
                      </a:r>
                      <a:r>
                        <a:rPr lang="en-US" sz="2000" dirty="0"/>
                        <a:t> will be created during </a:t>
                      </a:r>
                      <a:r>
                        <a:rPr lang="en-US" sz="2000" kern="1200" dirty="0">
                          <a:solidFill>
                            <a:schemeClr val="accent6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initialization</a:t>
                      </a:r>
                      <a:r>
                        <a:rPr lang="en-US" sz="2000" dirty="0"/>
                        <a:t> process of the servlet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000" dirty="0"/>
                        <a:t>Object of </a:t>
                      </a:r>
                      <a:r>
                        <a:rPr lang="en-US" sz="2000" dirty="0" err="1"/>
                        <a:t>ServletContext</a:t>
                      </a:r>
                      <a:r>
                        <a:rPr lang="en-US" sz="2000" dirty="0"/>
                        <a:t> will be created at the time of web application </a:t>
                      </a:r>
                      <a:r>
                        <a:rPr lang="en-US" sz="2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deployment</a:t>
                      </a:r>
                      <a:endParaRPr lang="en-US" sz="20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8" name="Content Placeholder 6">
            <a:extLst>
              <a:ext uri="{FF2B5EF4-FFF2-40B4-BE49-F238E27FC236}">
                <a16:creationId xmlns:a16="http://schemas.microsoft.com/office/drawing/2014/main" xmlns="" id="{6A5B3D42-D0B1-CF4E-9EA2-61E2C814392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45305462"/>
              </p:ext>
            </p:extLst>
          </p:nvPr>
        </p:nvGraphicFramePr>
        <p:xfrm>
          <a:off x="345688" y="2738368"/>
          <a:ext cx="11396546" cy="1310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9827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69827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just"/>
                      <a:r>
                        <a:rPr lang="en-US" sz="2000" b="1" i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Scope</a:t>
                      </a:r>
                      <a:r>
                        <a:rPr lang="en-US" sz="2000" b="1" dirty="0"/>
                        <a:t>: </a:t>
                      </a:r>
                      <a:r>
                        <a:rPr lang="en-US" sz="2000" dirty="0"/>
                        <a:t>As long as a servlet is executing, </a:t>
                      </a:r>
                      <a:r>
                        <a:rPr lang="en-US" sz="2000" dirty="0" err="1"/>
                        <a:t>ServletConfig</a:t>
                      </a:r>
                      <a:r>
                        <a:rPr lang="en-US" sz="2000" dirty="0"/>
                        <a:t> object will be available, it will be destroyed once the </a:t>
                      </a:r>
                      <a:r>
                        <a:rPr lang="en-US" sz="2000" dirty="0">
                          <a:solidFill>
                            <a:schemeClr val="accent6"/>
                          </a:solidFill>
                        </a:rPr>
                        <a:t>servlet execution </a:t>
                      </a:r>
                      <a:r>
                        <a:rPr lang="en-US" sz="2000" dirty="0"/>
                        <a:t>is completed.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000" b="1" i="1" dirty="0"/>
                        <a:t>Scope</a:t>
                      </a:r>
                      <a:r>
                        <a:rPr lang="en-US" sz="2000" b="1" dirty="0"/>
                        <a:t>: </a:t>
                      </a:r>
                      <a:r>
                        <a:rPr lang="en-US" sz="2000" dirty="0"/>
                        <a:t>As long as web application is executing, </a:t>
                      </a:r>
                      <a:r>
                        <a:rPr lang="en-US" sz="2000" dirty="0" err="1"/>
                        <a:t>ServletContext</a:t>
                      </a:r>
                      <a:r>
                        <a:rPr lang="en-US" sz="2000" dirty="0"/>
                        <a:t> object will be available, and it will be destroyed once the application is </a:t>
                      </a:r>
                      <a:r>
                        <a:rPr lang="en-US" sz="2000" dirty="0">
                          <a:solidFill>
                            <a:schemeClr val="accent6"/>
                          </a:solidFill>
                        </a:rPr>
                        <a:t>removed from the server</a:t>
                      </a:r>
                      <a:r>
                        <a:rPr lang="en-US" sz="2000" dirty="0"/>
                        <a:t>.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" name="Content Placeholder 6">
            <a:extLst>
              <a:ext uri="{FF2B5EF4-FFF2-40B4-BE49-F238E27FC236}">
                <a16:creationId xmlns:a16="http://schemas.microsoft.com/office/drawing/2014/main" xmlns="" id="{1CAA01F0-5C6C-FA4A-9F9C-68852B3D275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94113996"/>
              </p:ext>
            </p:extLst>
          </p:nvPr>
        </p:nvGraphicFramePr>
        <p:xfrm>
          <a:off x="345688" y="4049008"/>
          <a:ext cx="11396546" cy="701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9827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69827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just"/>
                      <a:r>
                        <a:rPr lang="en-US" sz="2000" dirty="0"/>
                        <a:t>We should give request </a:t>
                      </a:r>
                      <a:r>
                        <a:rPr lang="en-US" sz="2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explicitly</a:t>
                      </a:r>
                      <a:r>
                        <a:rPr lang="en-US" sz="2000" dirty="0"/>
                        <a:t>, in order to create </a:t>
                      </a:r>
                      <a:r>
                        <a:rPr lang="en-US" sz="2000" dirty="0" err="1"/>
                        <a:t>ServletConfig</a:t>
                      </a:r>
                      <a:r>
                        <a:rPr lang="en-US" sz="2000" dirty="0"/>
                        <a:t> object for the </a:t>
                      </a:r>
                      <a:r>
                        <a:rPr lang="en-US" sz="2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first time</a:t>
                      </a:r>
                      <a:endParaRPr lang="en-US" sz="20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000" dirty="0" err="1"/>
                        <a:t>ServletContext</a:t>
                      </a:r>
                      <a:r>
                        <a:rPr lang="en-US" sz="2000" dirty="0"/>
                        <a:t> object will be available even before giving the </a:t>
                      </a:r>
                      <a:r>
                        <a:rPr lang="en-US" sz="2000" dirty="0">
                          <a:solidFill>
                            <a:schemeClr val="accent6"/>
                          </a:solidFill>
                        </a:rPr>
                        <a:t>first request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71377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830C59E-43A8-874B-91AB-8AAD9986B4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Why we need Servlet?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217414C-0188-CB48-980A-A7071F93F7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Nowadays everything is available on Internet. </a:t>
            </a:r>
          </a:p>
          <a:p>
            <a:r>
              <a:rPr lang="en-US" dirty="0"/>
              <a:t>Starting from  e-banking, e-commerce everything is available through internet. We call all these applications as </a:t>
            </a:r>
            <a:r>
              <a:rPr lang="en-US" dirty="0">
                <a:solidFill>
                  <a:schemeClr val="accent6"/>
                </a:solidFill>
              </a:rPr>
              <a:t>Web applications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pic>
        <p:nvPicPr>
          <p:cNvPr id="4" name="Picture 5">
            <a:extLst>
              <a:ext uri="{FF2B5EF4-FFF2-40B4-BE49-F238E27FC236}">
                <a16:creationId xmlns:a16="http://schemas.microsoft.com/office/drawing/2014/main" xmlns="" id="{C5DE10AA-C8E1-FD4D-B553-F836D7A343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7123" y="3603704"/>
            <a:ext cx="2143125" cy="2143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8">
            <a:extLst>
              <a:ext uri="{FF2B5EF4-FFF2-40B4-BE49-F238E27FC236}">
                <a16:creationId xmlns:a16="http://schemas.microsoft.com/office/drawing/2014/main" xmlns="" id="{4445D9DD-9DBD-B244-9154-86CB95E8E4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0723" y="3603704"/>
            <a:ext cx="1943100" cy="1943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C9C03294-1A86-9F45-84A6-FDAA65113CEE}"/>
              </a:ext>
            </a:extLst>
          </p:cNvPr>
          <p:cNvSpPr txBox="1"/>
          <p:nvPr/>
        </p:nvSpPr>
        <p:spPr>
          <a:xfrm>
            <a:off x="2639124" y="5889704"/>
            <a:ext cx="7620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Client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ADF1E330-9C44-5E44-A5E9-7DBD8D2D6478}"/>
              </a:ext>
            </a:extLst>
          </p:cNvPr>
          <p:cNvSpPr txBox="1"/>
          <p:nvPr/>
        </p:nvSpPr>
        <p:spPr>
          <a:xfrm>
            <a:off x="8411273" y="5851604"/>
            <a:ext cx="933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Server</a:t>
            </a:r>
          </a:p>
        </p:txBody>
      </p:sp>
      <p:cxnSp>
        <p:nvCxnSpPr>
          <p:cNvPr id="8" name="Curved Connector 7">
            <a:extLst>
              <a:ext uri="{FF2B5EF4-FFF2-40B4-BE49-F238E27FC236}">
                <a16:creationId xmlns:a16="http://schemas.microsoft.com/office/drawing/2014/main" xmlns="" id="{FA859385-655D-844A-B236-6C23998D1D03}"/>
              </a:ext>
            </a:extLst>
          </p:cNvPr>
          <p:cNvCxnSpPr>
            <a:stCxn id="4" idx="0"/>
          </p:cNvCxnSpPr>
          <p:nvPr/>
        </p:nvCxnSpPr>
        <p:spPr>
          <a:xfrm rot="16200000" flipH="1">
            <a:off x="5422805" y="1129585"/>
            <a:ext cx="152400" cy="5100639"/>
          </a:xfrm>
          <a:prstGeom prst="curvedConnector4">
            <a:avLst>
              <a:gd name="adj1" fmla="val -400746"/>
              <a:gd name="adj2" fmla="val 62110"/>
            </a:avLst>
          </a:prstGeom>
          <a:ln w="539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F5165E86-A878-C044-A114-FF25B8B17346}"/>
              </a:ext>
            </a:extLst>
          </p:cNvPr>
          <p:cNvSpPr txBox="1"/>
          <p:nvPr/>
        </p:nvSpPr>
        <p:spPr>
          <a:xfrm>
            <a:off x="2762524" y="2138614"/>
            <a:ext cx="3505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C00000"/>
                </a:solidFill>
              </a:rPr>
              <a:t>Hey Server, I want to display given name in my web page</a:t>
            </a:r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xmlns="" id="{A83C01B3-693B-8647-8E5B-D08183314FD2}"/>
              </a:ext>
            </a:extLst>
          </p:cNvPr>
          <p:cNvSpPr/>
          <p:nvPr/>
        </p:nvSpPr>
        <p:spPr>
          <a:xfrm>
            <a:off x="7820723" y="2308304"/>
            <a:ext cx="1828800" cy="1143000"/>
          </a:xfrm>
          <a:prstGeom prst="wedgeRoundRectCallou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Sorry, I can’t do that Dynamic computation</a:t>
            </a:r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xmlns="" id="{860079B3-B325-2549-AAAB-C033541AE6F5}"/>
              </a:ext>
            </a:extLst>
          </p:cNvPr>
          <p:cNvSpPr/>
          <p:nvPr/>
        </p:nvSpPr>
        <p:spPr>
          <a:xfrm>
            <a:off x="5229923" y="4041854"/>
            <a:ext cx="2057402" cy="1504950"/>
          </a:xfrm>
          <a:prstGeom prst="wedgeRoundRectCallout">
            <a:avLst>
              <a:gd name="adj1" fmla="val 109846"/>
              <a:gd name="adj2" fmla="val -39068"/>
              <a:gd name="adj3" fmla="val 16667"/>
            </a:avLst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C00000"/>
                </a:solidFill>
              </a:rPr>
              <a:t>But I have an application named </a:t>
            </a:r>
            <a:r>
              <a:rPr lang="en-US" b="1" dirty="0">
                <a:solidFill>
                  <a:srgbClr val="C00000"/>
                </a:solidFill>
              </a:rPr>
              <a:t>SERVLET</a:t>
            </a:r>
            <a:r>
              <a:rPr lang="en-US" dirty="0">
                <a:solidFill>
                  <a:srgbClr val="C00000"/>
                </a:solidFill>
              </a:rPr>
              <a:t>, which can process your request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64C57BB6-3B02-4540-9658-BE6A53610F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7744" y="2308304"/>
            <a:ext cx="919162" cy="9191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15">
            <a:extLst>
              <a:ext uri="{FF2B5EF4-FFF2-40B4-BE49-F238E27FC236}">
                <a16:creationId xmlns:a16="http://schemas.microsoft.com/office/drawing/2014/main" xmlns="" id="{345B8DA0-7BC6-934E-A3E9-090B1460E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0810" y="3756104"/>
            <a:ext cx="760837" cy="9191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Rounded Rectangular Callout 13">
            <a:extLst>
              <a:ext uri="{FF2B5EF4-FFF2-40B4-BE49-F238E27FC236}">
                <a16:creationId xmlns:a16="http://schemas.microsoft.com/office/drawing/2014/main" xmlns="" id="{2EA3949F-56CA-9F4C-A786-66BD630EAA1C}"/>
              </a:ext>
            </a:extLst>
          </p:cNvPr>
          <p:cNvSpPr/>
          <p:nvPr/>
        </p:nvSpPr>
        <p:spPr>
          <a:xfrm>
            <a:off x="5229923" y="3822779"/>
            <a:ext cx="2057402" cy="1504950"/>
          </a:xfrm>
          <a:prstGeom prst="wedgeRoundRectCallout">
            <a:avLst>
              <a:gd name="adj1" fmla="val 109846"/>
              <a:gd name="adj2" fmla="val -39068"/>
              <a:gd name="adj3" fmla="val 16667"/>
            </a:avLst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C00000"/>
                </a:solidFill>
              </a:rPr>
              <a:t>Hi, I am Servlet.</a:t>
            </a:r>
          </a:p>
          <a:p>
            <a:r>
              <a:rPr lang="en-US" dirty="0">
                <a:solidFill>
                  <a:srgbClr val="C00000"/>
                </a:solidFill>
              </a:rPr>
              <a:t>Let me help you to display given name in your web page.</a:t>
            </a:r>
          </a:p>
        </p:txBody>
      </p:sp>
      <p:cxnSp>
        <p:nvCxnSpPr>
          <p:cNvPr id="15" name="Curved Connector 14">
            <a:extLst>
              <a:ext uri="{FF2B5EF4-FFF2-40B4-BE49-F238E27FC236}">
                <a16:creationId xmlns:a16="http://schemas.microsoft.com/office/drawing/2014/main" xmlns="" id="{B99FBB25-9639-B04C-A51D-780C70B73907}"/>
              </a:ext>
            </a:extLst>
          </p:cNvPr>
          <p:cNvCxnSpPr>
            <a:endCxn id="6" idx="3"/>
          </p:cNvCxnSpPr>
          <p:nvPr/>
        </p:nvCxnSpPr>
        <p:spPr>
          <a:xfrm rot="10800000" flipV="1">
            <a:off x="3401125" y="4681620"/>
            <a:ext cx="5571543" cy="1398584"/>
          </a:xfrm>
          <a:prstGeom prst="curvedConnector3">
            <a:avLst>
              <a:gd name="adj1" fmla="val 1277"/>
            </a:avLst>
          </a:prstGeom>
          <a:ln w="539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34B09B33-5334-2C43-A061-7B6CA76D52D0}"/>
              </a:ext>
            </a:extLst>
          </p:cNvPr>
          <p:cNvSpPr txBox="1"/>
          <p:nvPr/>
        </p:nvSpPr>
        <p:spPr>
          <a:xfrm>
            <a:off x="5412034" y="6031612"/>
            <a:ext cx="21324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</a:rPr>
              <a:t>Dynamic Response</a:t>
            </a:r>
          </a:p>
        </p:txBody>
      </p:sp>
    </p:spTree>
    <p:extLst>
      <p:ext uri="{BB962C8B-B14F-4D97-AF65-F5344CB8AC3E}">
        <p14:creationId xmlns:p14="http://schemas.microsoft.com/office/powerpoint/2010/main" val="1804692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/>
      <p:bldP spid="10" grpId="0" animBg="1"/>
      <p:bldP spid="10" grpId="1" animBg="1"/>
      <p:bldP spid="11" grpId="0" animBg="1"/>
      <p:bldP spid="11" grpId="1" animBg="1"/>
      <p:bldP spid="14" grpId="0" animBg="1"/>
      <p:bldP spid="16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4A0CFC2-246D-A743-B2C9-FB45E2CE7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HttpServletRequest</a:t>
            </a:r>
            <a:r>
              <a:rPr lang="en-US" dirty="0"/>
              <a:t>: Methods</a:t>
            </a:r>
          </a:p>
        </p:txBody>
      </p:sp>
      <p:graphicFrame>
        <p:nvGraphicFramePr>
          <p:cNvPr id="4" name="Content Placeholder 4">
            <a:extLst>
              <a:ext uri="{FF2B5EF4-FFF2-40B4-BE49-F238E27FC236}">
                <a16:creationId xmlns:a16="http://schemas.microsoft.com/office/drawing/2014/main" xmlns="" id="{ED14425A-0F2B-8744-B241-CD0193CEF7B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55412017"/>
              </p:ext>
            </p:extLst>
          </p:nvPr>
        </p:nvGraphicFramePr>
        <p:xfrm>
          <a:off x="190500" y="990600"/>
          <a:ext cx="11772484" cy="365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270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844547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60681">
                <a:tc>
                  <a:txBody>
                    <a:bodyPr/>
                    <a:lstStyle/>
                    <a:p>
                      <a:r>
                        <a:rPr lang="en-US" dirty="0"/>
                        <a:t>String </a:t>
                      </a:r>
                      <a:r>
                        <a:rPr lang="en-US" b="1" dirty="0" err="1"/>
                        <a:t>getContextPath</a:t>
                      </a:r>
                      <a:r>
                        <a:rPr lang="en-US" dirty="0"/>
                        <a:t>()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Returns the portion of the </a:t>
                      </a:r>
                      <a:r>
                        <a:rPr lang="en-US" sz="1800" b="0" i="0" kern="1200" dirty="0">
                          <a:solidFill>
                            <a:schemeClr val="accent6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request URI 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that indicates the context of the request.</a:t>
                      </a:r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xmlns="" id="{77CDDDCF-9F2A-0B47-8CA3-C3C85C0BD0E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6902573"/>
              </p:ext>
            </p:extLst>
          </p:nvPr>
        </p:nvGraphicFramePr>
        <p:xfrm>
          <a:off x="190500" y="1349669"/>
          <a:ext cx="11772484" cy="365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270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844547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r>
                        <a:rPr lang="en-US" sz="18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Enumeration </a:t>
                      </a:r>
                      <a:r>
                        <a:rPr lang="en-US" b="1" dirty="0" err="1"/>
                        <a:t>getHeaderNames</a:t>
                      </a:r>
                      <a:r>
                        <a:rPr lang="en-US" dirty="0"/>
                        <a:t>()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Returns an enumeration of all the </a:t>
                      </a:r>
                      <a:r>
                        <a:rPr lang="en-US" sz="1800" b="0" i="0" kern="1200" dirty="0">
                          <a:solidFill>
                            <a:schemeClr val="accent6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header names 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this request contains.</a:t>
                      </a:r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6" name="Content Placeholder 4">
            <a:extLst>
              <a:ext uri="{FF2B5EF4-FFF2-40B4-BE49-F238E27FC236}">
                <a16:creationId xmlns:a16="http://schemas.microsoft.com/office/drawing/2014/main" xmlns="" id="{96EF671F-22C2-EE4B-BB31-5F58F863DC7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32851612"/>
              </p:ext>
            </p:extLst>
          </p:nvPr>
        </p:nvGraphicFramePr>
        <p:xfrm>
          <a:off x="191637" y="1713199"/>
          <a:ext cx="11772484" cy="365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2547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84470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String </a:t>
                      </a:r>
                      <a:r>
                        <a:rPr lang="en-US" sz="18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getHeader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 name)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Returns the value of the </a:t>
                      </a:r>
                      <a:r>
                        <a:rPr lang="en-US" sz="1800" b="0" i="0" kern="1200" dirty="0">
                          <a:solidFill>
                            <a:schemeClr val="accent6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specified request 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header as a </a:t>
                      </a:r>
                      <a:r>
                        <a:rPr lang="en-US" dirty="0"/>
                        <a:t>String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7" name="Content Placeholder 4">
            <a:extLst>
              <a:ext uri="{FF2B5EF4-FFF2-40B4-BE49-F238E27FC236}">
                <a16:creationId xmlns:a16="http://schemas.microsoft.com/office/drawing/2014/main" xmlns="" id="{117C6874-982C-D94D-A2F0-8C555684B8B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59210132"/>
              </p:ext>
            </p:extLst>
          </p:nvPr>
        </p:nvGraphicFramePr>
        <p:xfrm>
          <a:off x="190500" y="2070038"/>
          <a:ext cx="11772484" cy="365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270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844547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8075">
                <a:tc>
                  <a:txBody>
                    <a:bodyPr/>
                    <a:lstStyle/>
                    <a:p>
                      <a:r>
                        <a:rPr lang="en-US" sz="18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String</a:t>
                      </a:r>
                      <a:r>
                        <a:rPr lang="en-US" dirty="0"/>
                        <a:t> </a:t>
                      </a:r>
                      <a:r>
                        <a:rPr lang="en-US" b="1" dirty="0" err="1"/>
                        <a:t>getQueryString</a:t>
                      </a:r>
                      <a:r>
                        <a:rPr lang="en-US" dirty="0"/>
                        <a:t>()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Returns the </a:t>
                      </a:r>
                      <a:r>
                        <a:rPr lang="en-US" sz="1800" b="0" i="0" kern="1200" dirty="0">
                          <a:solidFill>
                            <a:schemeClr val="accent6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query string 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that is contained in the request URL after the path. </a:t>
                      </a:r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8" name="Content Placeholder 4">
            <a:extLst>
              <a:ext uri="{FF2B5EF4-FFF2-40B4-BE49-F238E27FC236}">
                <a16:creationId xmlns:a16="http://schemas.microsoft.com/office/drawing/2014/main" xmlns="" id="{25841BFA-07D5-4243-BD95-D1971D894B6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17137693"/>
              </p:ext>
            </p:extLst>
          </p:nvPr>
        </p:nvGraphicFramePr>
        <p:xfrm>
          <a:off x="190500" y="2431712"/>
          <a:ext cx="11772484" cy="640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270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844547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r>
                        <a:rPr lang="en-US" sz="18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String</a:t>
                      </a:r>
                      <a:r>
                        <a:rPr lang="en-US" dirty="0"/>
                        <a:t> </a:t>
                      </a:r>
                      <a:r>
                        <a:rPr lang="en-US" b="1" dirty="0" err="1"/>
                        <a:t>getServletPath</a:t>
                      </a:r>
                      <a:r>
                        <a:rPr lang="en-US" dirty="0"/>
                        <a:t>()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Returns the part of this </a:t>
                      </a:r>
                      <a:r>
                        <a:rPr lang="en-US" sz="1800" b="0" i="0" kern="1200" dirty="0">
                          <a:solidFill>
                            <a:schemeClr val="accent6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request's URL that calls the servlet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This path starts with a "/" character and includes either the servlet name or a path to the servlet</a:t>
                      </a:r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" name="Content Placeholder 4">
            <a:extLst>
              <a:ext uri="{FF2B5EF4-FFF2-40B4-BE49-F238E27FC236}">
                <a16:creationId xmlns:a16="http://schemas.microsoft.com/office/drawing/2014/main" xmlns="" id="{E553C835-7042-F54B-8EC9-1D0756FFFAB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09973377"/>
              </p:ext>
            </p:extLst>
          </p:nvPr>
        </p:nvGraphicFramePr>
        <p:xfrm>
          <a:off x="192775" y="3067334"/>
          <a:ext cx="11772484" cy="640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270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844547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619636">
                <a:tc>
                  <a:txBody>
                    <a:bodyPr/>
                    <a:lstStyle/>
                    <a:p>
                      <a:r>
                        <a:rPr lang="en-US" sz="18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String</a:t>
                      </a:r>
                      <a:r>
                        <a:rPr lang="en-US" dirty="0"/>
                        <a:t> </a:t>
                      </a:r>
                      <a:r>
                        <a:rPr lang="en-US" b="1" dirty="0" err="1"/>
                        <a:t>getMethod</a:t>
                      </a:r>
                      <a:r>
                        <a:rPr lang="en-US" dirty="0"/>
                        <a:t>()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Returns the name of the HTTP method with which this request was made, for example</a:t>
                      </a:r>
                      <a:r>
                        <a:rPr lang="en-US" sz="1800" b="0" i="0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</a:t>
                      </a:r>
                      <a:r>
                        <a:rPr lang="en-US" sz="1800" b="0" i="0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or 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POST</a:t>
                      </a:r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22201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5EB029A-99ED-7644-905B-F9AE001B2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HttpServletRequest</a:t>
            </a:r>
            <a:r>
              <a:rPr lang="en-US" dirty="0"/>
              <a:t>: Methods</a:t>
            </a:r>
          </a:p>
        </p:txBody>
      </p:sp>
      <p:graphicFrame>
        <p:nvGraphicFramePr>
          <p:cNvPr id="4" name="Content Placeholder 4">
            <a:extLst>
              <a:ext uri="{FF2B5EF4-FFF2-40B4-BE49-F238E27FC236}">
                <a16:creationId xmlns:a16="http://schemas.microsoft.com/office/drawing/2014/main" xmlns="" id="{2B62CA9F-0DF7-AB42-8927-FFD01891CFE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79013964"/>
              </p:ext>
            </p:extLst>
          </p:nvPr>
        </p:nvGraphicFramePr>
        <p:xfrm>
          <a:off x="190500" y="990600"/>
          <a:ext cx="11607490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8037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832711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String </a:t>
                      </a:r>
                      <a:r>
                        <a:rPr lang="en-US" b="1" dirty="0" err="1"/>
                        <a:t>getContextPath</a:t>
                      </a:r>
                      <a:r>
                        <a:rPr lang="en-US" dirty="0"/>
                        <a:t>()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Returns the portion of the request URI that indicates the context of the request.</a:t>
                      </a:r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4201E2A0-1D12-9346-88C7-E438086CD3BF}"/>
              </a:ext>
            </a:extLst>
          </p:cNvPr>
          <p:cNvSpPr/>
          <p:nvPr/>
        </p:nvSpPr>
        <p:spPr>
          <a:xfrm>
            <a:off x="690493" y="1970023"/>
            <a:ext cx="10705409" cy="95410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void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doGet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HttpServletRequest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request,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HttpServletResponse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response)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4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.println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"&lt;p&gt;</a:t>
            </a:r>
            <a:r>
              <a:rPr lang="en-US" sz="1400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request.getContextPath</a:t>
            </a:r>
            <a:r>
              <a:rPr lang="en-US" sz="14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():"	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request.getContextPath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()+</a:t>
            </a:r>
            <a:r>
              <a:rPr lang="en-US" sz="14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"&lt;/p&gt;"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7CC74609-50F0-5E4D-A34F-443867DB8304}"/>
              </a:ext>
            </a:extLst>
          </p:cNvPr>
          <p:cNvSpPr/>
          <p:nvPr/>
        </p:nvSpPr>
        <p:spPr>
          <a:xfrm>
            <a:off x="190501" y="1970023"/>
            <a:ext cx="499993" cy="95410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1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2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3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4</a:t>
            </a:r>
          </a:p>
        </p:txBody>
      </p:sp>
      <p:sp>
        <p:nvSpPr>
          <p:cNvPr id="8" name="Rectangle: Top Corners Rounded 6">
            <a:extLst>
              <a:ext uri="{FF2B5EF4-FFF2-40B4-BE49-F238E27FC236}">
                <a16:creationId xmlns:a16="http://schemas.microsoft.com/office/drawing/2014/main" xmlns="" id="{650A08A2-8515-1C4D-AB49-E8D0EEFF499C}"/>
              </a:ext>
            </a:extLst>
          </p:cNvPr>
          <p:cNvSpPr/>
          <p:nvPr/>
        </p:nvSpPr>
        <p:spPr>
          <a:xfrm>
            <a:off x="190500" y="1640839"/>
            <a:ext cx="2250974" cy="329184"/>
          </a:xfrm>
          <a:prstGeom prst="round2Same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IN" sz="1600" dirty="0" err="1"/>
              <a:t>getContextPath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6C947CD8-0C77-934C-AD37-873E488E95E7}"/>
              </a:ext>
            </a:extLst>
          </p:cNvPr>
          <p:cNvSpPr/>
          <p:nvPr/>
        </p:nvSpPr>
        <p:spPr>
          <a:xfrm>
            <a:off x="190500" y="3824603"/>
            <a:ext cx="5044866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IN" sz="1600" b="1" dirty="0" err="1">
                <a:latin typeface="Consolas" pitchFamily="49" charset="0"/>
                <a:cs typeface="Consolas" panose="020B0609020204030204" pitchFamily="49" charset="0"/>
              </a:rPr>
              <a:t>request.getContextPath</a:t>
            </a:r>
            <a:r>
              <a:rPr lang="en-IN" sz="1600" b="1" dirty="0">
                <a:latin typeface="Consolas" pitchFamily="49" charset="0"/>
                <a:cs typeface="Consolas" panose="020B0609020204030204" pitchFamily="49" charset="0"/>
              </a:rPr>
              <a:t>():/</a:t>
            </a:r>
            <a:r>
              <a:rPr lang="en-IN" sz="1600" b="1" dirty="0" err="1">
                <a:latin typeface="Consolas" pitchFamily="49" charset="0"/>
                <a:cs typeface="Consolas" panose="020B0609020204030204" pitchFamily="49" charset="0"/>
              </a:rPr>
              <a:t>ServletTemp</a:t>
            </a:r>
            <a:endParaRPr lang="en-IN" sz="1600" b="1" dirty="0">
              <a:latin typeface="Consolas" pitchFamily="49" charset="0"/>
              <a:cs typeface="Consolas" panose="020B0609020204030204" pitchFamily="49" charset="0"/>
            </a:endParaRPr>
          </a:p>
        </p:txBody>
      </p:sp>
      <p:sp>
        <p:nvSpPr>
          <p:cNvPr id="10" name="Rectangle: Top Corners Rounded 6">
            <a:extLst>
              <a:ext uri="{FF2B5EF4-FFF2-40B4-BE49-F238E27FC236}">
                <a16:creationId xmlns:a16="http://schemas.microsoft.com/office/drawing/2014/main" xmlns="" id="{F95AAE05-6157-2444-A047-E05B3090E3FC}"/>
              </a:ext>
            </a:extLst>
          </p:cNvPr>
          <p:cNvSpPr/>
          <p:nvPr/>
        </p:nvSpPr>
        <p:spPr>
          <a:xfrm>
            <a:off x="190500" y="3507349"/>
            <a:ext cx="1404252" cy="329184"/>
          </a:xfrm>
          <a:prstGeom prst="round2Same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3790145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 animBg="1"/>
      <p:bldP spid="7" grpId="0" animBg="1"/>
      <p:bldP spid="8" grpId="0" animBg="1"/>
      <p:bldP spid="9" grpId="0" uiExpand="1" build="p" animBg="1"/>
      <p:bldP spid="10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EBC83E8-D707-6E49-91DA-3C0D69891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HttpServletRequest</a:t>
            </a:r>
            <a:r>
              <a:rPr lang="en-US" dirty="0"/>
              <a:t>: Methods</a:t>
            </a:r>
          </a:p>
        </p:txBody>
      </p:sp>
      <p:graphicFrame>
        <p:nvGraphicFramePr>
          <p:cNvPr id="4" name="Content Placeholder 4">
            <a:extLst>
              <a:ext uri="{FF2B5EF4-FFF2-40B4-BE49-F238E27FC236}">
                <a16:creationId xmlns:a16="http://schemas.microsoft.com/office/drawing/2014/main" xmlns="" id="{2AF67E4A-8CC0-9644-81FA-A9A921462E2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73892135"/>
              </p:ext>
            </p:extLst>
          </p:nvPr>
        </p:nvGraphicFramePr>
        <p:xfrm>
          <a:off x="237858" y="916537"/>
          <a:ext cx="11716284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1112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840516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Enumeration </a:t>
                      </a:r>
                      <a:r>
                        <a:rPr lang="en-US" b="1" dirty="0" err="1"/>
                        <a:t>getHeaderNames</a:t>
                      </a:r>
                      <a:r>
                        <a:rPr lang="en-US" dirty="0"/>
                        <a:t>()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Returns an enumeration of all the header names this request contains.</a:t>
                      </a:r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00138BCB-5F98-AA43-BFB1-E69DB0975495}"/>
              </a:ext>
            </a:extLst>
          </p:cNvPr>
          <p:cNvSpPr/>
          <p:nvPr/>
        </p:nvSpPr>
        <p:spPr>
          <a:xfrm>
            <a:off x="737851" y="1711564"/>
            <a:ext cx="10876073" cy="24622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void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doGet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HttpServletRequest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request,HttpServletResponse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response)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Enumeration h=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request.getHeaderNames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sz="14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h.hasMoreElements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()) 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	{</a:t>
            </a:r>
          </a:p>
          <a:p>
            <a:pPr lvl="1"/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String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paramName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(String)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h.nextElement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lvl="1"/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out.print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"&lt;p&gt;"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+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paramName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+ </a:t>
            </a:r>
            <a:r>
              <a:rPr lang="en-US" sz="14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"\t"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lvl="1"/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String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paramValue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request.getHeader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paramName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lvl="1"/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out.println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paramValue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+ </a:t>
            </a:r>
            <a:r>
              <a:rPr lang="en-US" sz="14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"&lt;/p&gt;\n"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	}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180833C3-ABD1-CA49-B88D-A152D07FD71B}"/>
              </a:ext>
            </a:extLst>
          </p:cNvPr>
          <p:cNvSpPr/>
          <p:nvPr/>
        </p:nvSpPr>
        <p:spPr>
          <a:xfrm>
            <a:off x="237859" y="1711564"/>
            <a:ext cx="499993" cy="246221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1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2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3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4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5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6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7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8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9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10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11</a:t>
            </a:r>
            <a:endParaRPr lang="en-US" sz="1400" b="1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1" name="Rectangle: Top Corners Rounded 6">
            <a:extLst>
              <a:ext uri="{FF2B5EF4-FFF2-40B4-BE49-F238E27FC236}">
                <a16:creationId xmlns:a16="http://schemas.microsoft.com/office/drawing/2014/main" xmlns="" id="{4FD0BFD3-D9E6-9F46-A4B0-598EDB58B88E}"/>
              </a:ext>
            </a:extLst>
          </p:cNvPr>
          <p:cNvSpPr/>
          <p:nvPr/>
        </p:nvSpPr>
        <p:spPr>
          <a:xfrm>
            <a:off x="237858" y="1382380"/>
            <a:ext cx="2250974" cy="329184"/>
          </a:xfrm>
          <a:prstGeom prst="round2Same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IN" sz="1600" dirty="0" err="1"/>
              <a:t>getHeaderNames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D58DA17A-3421-2E45-8A17-0CE9B62FFD2C}"/>
              </a:ext>
            </a:extLst>
          </p:cNvPr>
          <p:cNvSpPr/>
          <p:nvPr/>
        </p:nvSpPr>
        <p:spPr>
          <a:xfrm>
            <a:off x="237858" y="4622205"/>
            <a:ext cx="8799122" cy="16004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IN" sz="1400" b="1" dirty="0">
                <a:latin typeface="Consolas" pitchFamily="49" charset="0"/>
                <a:cs typeface="Consolas" panose="020B0609020204030204" pitchFamily="49" charset="0"/>
              </a:rPr>
              <a:t>host 	localhost:8080</a:t>
            </a:r>
          </a:p>
          <a:p>
            <a:r>
              <a:rPr lang="en-IN" sz="1400" b="1" dirty="0">
                <a:latin typeface="Consolas" pitchFamily="49" charset="0"/>
                <a:cs typeface="Consolas" panose="020B0609020204030204" pitchFamily="49" charset="0"/>
              </a:rPr>
              <a:t>user-agent Mozilla/5.0 (Windows NT 6.2; WOW64;rv:50.0) Gecko/20100101 Firefox/50.0</a:t>
            </a:r>
          </a:p>
          <a:p>
            <a:r>
              <a:rPr lang="en-IN" sz="1400" b="1" dirty="0">
                <a:latin typeface="Consolas" pitchFamily="49" charset="0"/>
                <a:cs typeface="Consolas" panose="020B0609020204030204" pitchFamily="49" charset="0"/>
              </a:rPr>
              <a:t>accept 	text/</a:t>
            </a:r>
            <a:r>
              <a:rPr lang="en-IN" sz="1400" b="1" dirty="0" err="1">
                <a:latin typeface="Consolas" pitchFamily="49" charset="0"/>
                <a:cs typeface="Consolas" panose="020B0609020204030204" pitchFamily="49" charset="0"/>
              </a:rPr>
              <a:t>html,application</a:t>
            </a:r>
            <a:r>
              <a:rPr lang="en-IN" sz="1400" b="1" dirty="0">
                <a:latin typeface="Consolas" pitchFamily="49" charset="0"/>
                <a:cs typeface="Consolas" panose="020B0609020204030204" pitchFamily="49" charset="0"/>
              </a:rPr>
              <a:t>/</a:t>
            </a:r>
            <a:r>
              <a:rPr lang="en-IN" sz="1400" b="1" dirty="0" err="1">
                <a:latin typeface="Consolas" pitchFamily="49" charset="0"/>
                <a:cs typeface="Consolas" panose="020B0609020204030204" pitchFamily="49" charset="0"/>
              </a:rPr>
              <a:t>xhtml+xml,application</a:t>
            </a:r>
            <a:r>
              <a:rPr lang="en-IN" sz="1400" b="1" dirty="0">
                <a:latin typeface="Consolas" pitchFamily="49" charset="0"/>
                <a:cs typeface="Consolas" panose="020B0609020204030204" pitchFamily="49" charset="0"/>
              </a:rPr>
              <a:t>/</a:t>
            </a:r>
            <a:r>
              <a:rPr lang="en-IN" sz="1400" b="1" dirty="0" err="1">
                <a:latin typeface="Consolas" pitchFamily="49" charset="0"/>
                <a:cs typeface="Consolas" panose="020B0609020204030204" pitchFamily="49" charset="0"/>
              </a:rPr>
              <a:t>xml;q</a:t>
            </a:r>
            <a:r>
              <a:rPr lang="en-IN" sz="1400" b="1" dirty="0">
                <a:latin typeface="Consolas" pitchFamily="49" charset="0"/>
                <a:cs typeface="Consolas" panose="020B0609020204030204" pitchFamily="49" charset="0"/>
              </a:rPr>
              <a:t>=0.9,*/*;q=0.8</a:t>
            </a:r>
          </a:p>
          <a:p>
            <a:r>
              <a:rPr lang="en-IN" sz="1400" b="1" dirty="0">
                <a:latin typeface="Consolas" pitchFamily="49" charset="0"/>
                <a:cs typeface="Consolas" panose="020B0609020204030204" pitchFamily="49" charset="0"/>
              </a:rPr>
              <a:t>accept-language </a:t>
            </a:r>
            <a:r>
              <a:rPr lang="en-IN" sz="1400" b="1" dirty="0" err="1">
                <a:latin typeface="Consolas" pitchFamily="49" charset="0"/>
                <a:cs typeface="Consolas" panose="020B0609020204030204" pitchFamily="49" charset="0"/>
              </a:rPr>
              <a:t>en-US,en;q</a:t>
            </a:r>
            <a:r>
              <a:rPr lang="en-IN" sz="1400" b="1" dirty="0">
                <a:latin typeface="Consolas" pitchFamily="49" charset="0"/>
                <a:cs typeface="Consolas" panose="020B0609020204030204" pitchFamily="49" charset="0"/>
              </a:rPr>
              <a:t>=0.5</a:t>
            </a:r>
          </a:p>
          <a:p>
            <a:r>
              <a:rPr lang="en-IN" sz="1400" b="1" dirty="0">
                <a:latin typeface="Consolas" pitchFamily="49" charset="0"/>
                <a:cs typeface="Consolas" panose="020B0609020204030204" pitchFamily="49" charset="0"/>
              </a:rPr>
              <a:t>accept-encoding </a:t>
            </a:r>
            <a:r>
              <a:rPr lang="en-IN" sz="1400" b="1" dirty="0" err="1">
                <a:latin typeface="Consolas" pitchFamily="49" charset="0"/>
                <a:cs typeface="Consolas" panose="020B0609020204030204" pitchFamily="49" charset="0"/>
              </a:rPr>
              <a:t>gzip</a:t>
            </a:r>
            <a:r>
              <a:rPr lang="en-IN" sz="1400" b="1" dirty="0">
                <a:latin typeface="Consolas" pitchFamily="49" charset="0"/>
                <a:cs typeface="Consolas" panose="020B0609020204030204" pitchFamily="49" charset="0"/>
              </a:rPr>
              <a:t>, deflate</a:t>
            </a:r>
          </a:p>
          <a:p>
            <a:r>
              <a:rPr lang="en-IN" sz="1400" b="1" dirty="0">
                <a:latin typeface="Consolas" pitchFamily="49" charset="0"/>
                <a:cs typeface="Consolas" panose="020B0609020204030204" pitchFamily="49" charset="0"/>
              </a:rPr>
              <a:t>connection keep-alive</a:t>
            </a:r>
          </a:p>
          <a:p>
            <a:r>
              <a:rPr lang="en-IN" sz="1400" b="1" dirty="0">
                <a:latin typeface="Consolas" pitchFamily="49" charset="0"/>
                <a:cs typeface="Consolas" panose="020B0609020204030204" pitchFamily="49" charset="0"/>
              </a:rPr>
              <a:t>upgrade-insecure-requests 1</a:t>
            </a:r>
          </a:p>
        </p:txBody>
      </p:sp>
      <p:sp>
        <p:nvSpPr>
          <p:cNvPr id="13" name="Rectangle: Top Corners Rounded 6">
            <a:extLst>
              <a:ext uri="{FF2B5EF4-FFF2-40B4-BE49-F238E27FC236}">
                <a16:creationId xmlns:a16="http://schemas.microsoft.com/office/drawing/2014/main" xmlns="" id="{FCA0EACD-E589-1943-8AC2-5F9D15636BA1}"/>
              </a:ext>
            </a:extLst>
          </p:cNvPr>
          <p:cNvSpPr/>
          <p:nvPr/>
        </p:nvSpPr>
        <p:spPr>
          <a:xfrm>
            <a:off x="237858" y="4304951"/>
            <a:ext cx="1404252" cy="329184"/>
          </a:xfrm>
          <a:prstGeom prst="round2Same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1379096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 animBg="1"/>
      <p:bldP spid="10" grpId="0" animBg="1"/>
      <p:bldP spid="11" grpId="0" animBg="1"/>
      <p:bldP spid="12" grpId="0" uiExpand="1" build="p" animBg="1"/>
      <p:bldP spid="13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0B57147-0ABB-4B4E-922A-674326D84A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HttpServletRequest</a:t>
            </a:r>
            <a:r>
              <a:rPr lang="en-US" dirty="0"/>
              <a:t>: Methods</a:t>
            </a:r>
          </a:p>
        </p:txBody>
      </p:sp>
      <p:graphicFrame>
        <p:nvGraphicFramePr>
          <p:cNvPr id="4" name="Content Placeholder 4">
            <a:extLst>
              <a:ext uri="{FF2B5EF4-FFF2-40B4-BE49-F238E27FC236}">
                <a16:creationId xmlns:a16="http://schemas.microsoft.com/office/drawing/2014/main" xmlns="" id="{A53A1BCB-19AA-B64A-AFF4-B326DA1BC66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30057008"/>
              </p:ext>
            </p:extLst>
          </p:nvPr>
        </p:nvGraphicFramePr>
        <p:xfrm>
          <a:off x="188273" y="902129"/>
          <a:ext cx="11815453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3761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847783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String </a:t>
                      </a:r>
                      <a:r>
                        <a:rPr lang="en-US" sz="18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getHeader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 name)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Returns the value of the specified request header as a </a:t>
                      </a:r>
                      <a:r>
                        <a:rPr lang="en-US" dirty="0"/>
                        <a:t>String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BCFBB0DC-1EF6-954C-876B-89D8AE5D1E7D}"/>
              </a:ext>
            </a:extLst>
          </p:cNvPr>
          <p:cNvSpPr/>
          <p:nvPr/>
        </p:nvSpPr>
        <p:spPr>
          <a:xfrm>
            <a:off x="688266" y="1793081"/>
            <a:ext cx="10876073" cy="11695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void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doGet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HttpServletRequest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request,HttpServletResponse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response)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out.println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("&lt;p&gt;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request.getHeader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(): "  +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request.getHeader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("host")+"&lt;/p&gt;");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	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out.println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("&lt;p&gt;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request.getHeader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(): "  +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request.getHeader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referer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")+"&lt;/p&gt;");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B6419603-A985-6642-A20F-7F73EE2F06F8}"/>
              </a:ext>
            </a:extLst>
          </p:cNvPr>
          <p:cNvSpPr/>
          <p:nvPr/>
        </p:nvSpPr>
        <p:spPr>
          <a:xfrm>
            <a:off x="188274" y="1793081"/>
            <a:ext cx="499993" cy="116955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1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2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3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4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5</a:t>
            </a:r>
          </a:p>
        </p:txBody>
      </p:sp>
      <p:sp>
        <p:nvSpPr>
          <p:cNvPr id="7" name="Rectangle: Top Corners Rounded 6">
            <a:extLst>
              <a:ext uri="{FF2B5EF4-FFF2-40B4-BE49-F238E27FC236}">
                <a16:creationId xmlns:a16="http://schemas.microsoft.com/office/drawing/2014/main" xmlns="" id="{1A0E4BA1-342F-9E4D-AA5F-845BF06AB7B3}"/>
              </a:ext>
            </a:extLst>
          </p:cNvPr>
          <p:cNvSpPr/>
          <p:nvPr/>
        </p:nvSpPr>
        <p:spPr>
          <a:xfrm>
            <a:off x="188273" y="1463897"/>
            <a:ext cx="2250974" cy="329184"/>
          </a:xfrm>
          <a:prstGeom prst="round2Same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IN" sz="1600" dirty="0" err="1"/>
              <a:t>getHeader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BA637898-C857-F24D-A02F-8BDD418D95E0}"/>
              </a:ext>
            </a:extLst>
          </p:cNvPr>
          <p:cNvSpPr/>
          <p:nvPr/>
        </p:nvSpPr>
        <p:spPr>
          <a:xfrm>
            <a:off x="188273" y="3575568"/>
            <a:ext cx="8799122" cy="7694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request.getHeader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():host=localhost:8080</a:t>
            </a:r>
          </a:p>
          <a:p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request.getHeader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():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referer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=http://localhost:8080/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ServletTemp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servletmeth.html</a:t>
            </a: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IN" sz="1600" b="1" dirty="0">
              <a:latin typeface="Consolas" pitchFamily="49" charset="0"/>
              <a:cs typeface="Consolas" panose="020B0609020204030204" pitchFamily="49" charset="0"/>
            </a:endParaRPr>
          </a:p>
        </p:txBody>
      </p:sp>
      <p:sp>
        <p:nvSpPr>
          <p:cNvPr id="9" name="Rectangle: Top Corners Rounded 6">
            <a:extLst>
              <a:ext uri="{FF2B5EF4-FFF2-40B4-BE49-F238E27FC236}">
                <a16:creationId xmlns:a16="http://schemas.microsoft.com/office/drawing/2014/main" xmlns="" id="{18E1D528-CB09-B444-AFF5-2CEDC4BDECE3}"/>
              </a:ext>
            </a:extLst>
          </p:cNvPr>
          <p:cNvSpPr/>
          <p:nvPr/>
        </p:nvSpPr>
        <p:spPr>
          <a:xfrm>
            <a:off x="188273" y="3258314"/>
            <a:ext cx="1404252" cy="329184"/>
          </a:xfrm>
          <a:prstGeom prst="round2Same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1161065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animBg="1"/>
      <p:bldP spid="6" grpId="0" animBg="1"/>
      <p:bldP spid="7" grpId="0" animBg="1"/>
      <p:bldP spid="8" grpId="0" uiExpand="1" build="p" animBg="1"/>
      <p:bldP spid="9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9F5D6B5-62EC-E24D-87AE-6B027C155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HttpServletRequest</a:t>
            </a:r>
            <a:r>
              <a:rPr lang="en-US" dirty="0"/>
              <a:t>: Methods</a:t>
            </a:r>
          </a:p>
        </p:txBody>
      </p:sp>
      <p:graphicFrame>
        <p:nvGraphicFramePr>
          <p:cNvPr id="4" name="Content Placeholder 4">
            <a:extLst>
              <a:ext uri="{FF2B5EF4-FFF2-40B4-BE49-F238E27FC236}">
                <a16:creationId xmlns:a16="http://schemas.microsoft.com/office/drawing/2014/main" xmlns="" id="{910F5F1B-A12D-2C4B-8FAD-346CC21367B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13790300"/>
              </p:ext>
            </p:extLst>
          </p:nvPr>
        </p:nvGraphicFramePr>
        <p:xfrm>
          <a:off x="202374" y="900545"/>
          <a:ext cx="11542321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6196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828036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String</a:t>
                      </a:r>
                      <a:r>
                        <a:rPr lang="en-US" dirty="0"/>
                        <a:t> </a:t>
                      </a:r>
                      <a:r>
                        <a:rPr lang="en-US" b="1" dirty="0" err="1"/>
                        <a:t>getQueryString</a:t>
                      </a:r>
                      <a:r>
                        <a:rPr lang="en-US" dirty="0"/>
                        <a:t>()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Returns the query string that is contained in the request URL after the path. </a:t>
                      </a:r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8404EA82-39BE-2044-BB19-9B6BF3C41993}"/>
              </a:ext>
            </a:extLst>
          </p:cNvPr>
          <p:cNvSpPr/>
          <p:nvPr/>
        </p:nvSpPr>
        <p:spPr>
          <a:xfrm>
            <a:off x="688266" y="1793081"/>
            <a:ext cx="10876073" cy="11695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void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doGet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HttpServletRequest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request,HttpServletResponse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response)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out.println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("&lt;p&gt;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request.getQueryString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():" +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request.getQueryString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()+"&lt;/p&gt;");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03B1CD4C-505D-6444-97EF-3D446856F3D0}"/>
              </a:ext>
            </a:extLst>
          </p:cNvPr>
          <p:cNvSpPr/>
          <p:nvPr/>
        </p:nvSpPr>
        <p:spPr>
          <a:xfrm>
            <a:off x="188274" y="1793081"/>
            <a:ext cx="499993" cy="116955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1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2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3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4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5</a:t>
            </a:r>
          </a:p>
        </p:txBody>
      </p:sp>
      <p:sp>
        <p:nvSpPr>
          <p:cNvPr id="7" name="Rectangle: Top Corners Rounded 6">
            <a:extLst>
              <a:ext uri="{FF2B5EF4-FFF2-40B4-BE49-F238E27FC236}">
                <a16:creationId xmlns:a16="http://schemas.microsoft.com/office/drawing/2014/main" xmlns="" id="{F95A5A06-CA00-A845-918B-8DA9A9EC3D3B}"/>
              </a:ext>
            </a:extLst>
          </p:cNvPr>
          <p:cNvSpPr/>
          <p:nvPr/>
        </p:nvSpPr>
        <p:spPr>
          <a:xfrm>
            <a:off x="188273" y="1463897"/>
            <a:ext cx="2250974" cy="329184"/>
          </a:xfrm>
          <a:prstGeom prst="round2Same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IN" sz="1600" dirty="0" err="1"/>
              <a:t>getQueryString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5BA26ED3-58E0-5642-B204-A5276DE66378}"/>
              </a:ext>
            </a:extLst>
          </p:cNvPr>
          <p:cNvSpPr/>
          <p:nvPr/>
        </p:nvSpPr>
        <p:spPr>
          <a:xfrm>
            <a:off x="188273" y="3575568"/>
            <a:ext cx="8799122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IN" sz="1600" b="1" dirty="0" err="1">
                <a:latin typeface="Consolas" pitchFamily="49" charset="0"/>
                <a:cs typeface="Consolas" panose="020B0609020204030204" pitchFamily="49" charset="0"/>
              </a:rPr>
              <a:t>requrest.getQueryString</a:t>
            </a:r>
            <a:r>
              <a:rPr lang="en-IN" sz="1600" b="1" dirty="0">
                <a:latin typeface="Consolas" pitchFamily="49" charset="0"/>
                <a:cs typeface="Consolas" panose="020B0609020204030204" pitchFamily="49" charset="0"/>
              </a:rPr>
              <a:t>(): no1=1&amp;no2=2</a:t>
            </a:r>
          </a:p>
        </p:txBody>
      </p:sp>
      <p:sp>
        <p:nvSpPr>
          <p:cNvPr id="9" name="Rectangle: Top Corners Rounded 6">
            <a:extLst>
              <a:ext uri="{FF2B5EF4-FFF2-40B4-BE49-F238E27FC236}">
                <a16:creationId xmlns:a16="http://schemas.microsoft.com/office/drawing/2014/main" xmlns="" id="{2F31AD79-426F-3447-84C6-BF4F921AD5B6}"/>
              </a:ext>
            </a:extLst>
          </p:cNvPr>
          <p:cNvSpPr/>
          <p:nvPr/>
        </p:nvSpPr>
        <p:spPr>
          <a:xfrm>
            <a:off x="188273" y="3258314"/>
            <a:ext cx="1404252" cy="329184"/>
          </a:xfrm>
          <a:prstGeom prst="round2Same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Output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9627E446-24B8-4641-9861-4781D5DE50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374" y="4148274"/>
            <a:ext cx="2908110" cy="1808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333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animBg="1"/>
      <p:bldP spid="6" grpId="0" animBg="1"/>
      <p:bldP spid="7" grpId="0" animBg="1"/>
      <p:bldP spid="8" grpId="0" uiExpand="1" build="p" animBg="1"/>
      <p:bldP spid="9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B92A480-0131-7143-AD5A-E802BC8C2C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HttpServletRequest</a:t>
            </a:r>
            <a:r>
              <a:rPr lang="en-US" dirty="0"/>
              <a:t>: Methods</a:t>
            </a:r>
          </a:p>
        </p:txBody>
      </p:sp>
      <p:graphicFrame>
        <p:nvGraphicFramePr>
          <p:cNvPr id="4" name="Content Placeholder 4">
            <a:extLst>
              <a:ext uri="{FF2B5EF4-FFF2-40B4-BE49-F238E27FC236}">
                <a16:creationId xmlns:a16="http://schemas.microsoft.com/office/drawing/2014/main" xmlns="" id="{C8B72B19-0584-9449-A2D8-9471C0E08B6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97559575"/>
              </p:ext>
            </p:extLst>
          </p:nvPr>
        </p:nvGraphicFramePr>
        <p:xfrm>
          <a:off x="182335" y="888670"/>
          <a:ext cx="11827330" cy="640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425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848482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String</a:t>
                      </a:r>
                      <a:r>
                        <a:rPr lang="en-US" dirty="0"/>
                        <a:t> </a:t>
                      </a:r>
                      <a:r>
                        <a:rPr lang="en-US" b="1" dirty="0" err="1"/>
                        <a:t>getServletPath</a:t>
                      </a:r>
                      <a:r>
                        <a:rPr lang="en-US" dirty="0"/>
                        <a:t>()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Returns the part of this request's URL that calls the servlet. This path starts with a "/" character and includes either the servlet name or a path to the servlet</a:t>
                      </a:r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4F6EDC15-956A-604D-85AE-6C8609367FAF}"/>
              </a:ext>
            </a:extLst>
          </p:cNvPr>
          <p:cNvSpPr/>
          <p:nvPr/>
        </p:nvSpPr>
        <p:spPr>
          <a:xfrm>
            <a:off x="682328" y="2035403"/>
            <a:ext cx="10876073" cy="95410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void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doGet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HttpServletRequest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request,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HttpServletResponse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response)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4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.println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"&lt;p&gt;</a:t>
            </a:r>
            <a:r>
              <a:rPr lang="en-US" sz="1400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request.getServletPath</a:t>
            </a:r>
            <a:r>
              <a:rPr lang="en-US" sz="14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():"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+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request.getServletPath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()+</a:t>
            </a:r>
            <a:r>
              <a:rPr lang="en-US" sz="14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"&lt;/p&gt;"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C5FEEFC4-9347-994B-8777-97E6BDE22A42}"/>
              </a:ext>
            </a:extLst>
          </p:cNvPr>
          <p:cNvSpPr/>
          <p:nvPr/>
        </p:nvSpPr>
        <p:spPr>
          <a:xfrm>
            <a:off x="182336" y="2035403"/>
            <a:ext cx="499993" cy="95410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1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2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3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4</a:t>
            </a:r>
          </a:p>
        </p:txBody>
      </p:sp>
      <p:sp>
        <p:nvSpPr>
          <p:cNvPr id="7" name="Rectangle: Top Corners Rounded 6">
            <a:extLst>
              <a:ext uri="{FF2B5EF4-FFF2-40B4-BE49-F238E27FC236}">
                <a16:creationId xmlns:a16="http://schemas.microsoft.com/office/drawing/2014/main" xmlns="" id="{D81796F9-4B5C-E643-9D7C-8846135016F9}"/>
              </a:ext>
            </a:extLst>
          </p:cNvPr>
          <p:cNvSpPr/>
          <p:nvPr/>
        </p:nvSpPr>
        <p:spPr>
          <a:xfrm>
            <a:off x="182335" y="1706219"/>
            <a:ext cx="2250974" cy="329184"/>
          </a:xfrm>
          <a:prstGeom prst="round2Same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IN" sz="1600" dirty="0" err="1"/>
              <a:t>getServletPath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1CDA071D-3731-6044-9A51-10BFA3C9DA6B}"/>
              </a:ext>
            </a:extLst>
          </p:cNvPr>
          <p:cNvSpPr/>
          <p:nvPr/>
        </p:nvSpPr>
        <p:spPr>
          <a:xfrm>
            <a:off x="182335" y="3817890"/>
            <a:ext cx="8799122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IN" sz="1600" b="1" dirty="0" err="1">
                <a:latin typeface="Consolas" pitchFamily="49" charset="0"/>
                <a:cs typeface="Consolas" panose="020B0609020204030204" pitchFamily="49" charset="0"/>
              </a:rPr>
              <a:t>request.getServletPath</a:t>
            </a:r>
            <a:r>
              <a:rPr lang="en-IN" sz="1600" b="1" dirty="0">
                <a:latin typeface="Consolas" pitchFamily="49" charset="0"/>
                <a:cs typeface="Consolas" panose="020B0609020204030204" pitchFamily="49" charset="0"/>
              </a:rPr>
              <a:t>(): /</a:t>
            </a:r>
            <a:r>
              <a:rPr lang="en-IN" sz="1600" b="1" dirty="0" err="1">
                <a:latin typeface="Consolas" pitchFamily="49" charset="0"/>
                <a:cs typeface="Consolas" panose="020B0609020204030204" pitchFamily="49" charset="0"/>
              </a:rPr>
              <a:t>ServletMeth</a:t>
            </a:r>
            <a:endParaRPr lang="en-IN" sz="1600" b="1" dirty="0">
              <a:latin typeface="Consolas" pitchFamily="49" charset="0"/>
              <a:cs typeface="Consolas" panose="020B0609020204030204" pitchFamily="49" charset="0"/>
            </a:endParaRPr>
          </a:p>
        </p:txBody>
      </p:sp>
      <p:sp>
        <p:nvSpPr>
          <p:cNvPr id="9" name="Rectangle: Top Corners Rounded 6">
            <a:extLst>
              <a:ext uri="{FF2B5EF4-FFF2-40B4-BE49-F238E27FC236}">
                <a16:creationId xmlns:a16="http://schemas.microsoft.com/office/drawing/2014/main" xmlns="" id="{DEE6045E-C99F-9243-89D6-E5CC9E5129D0}"/>
              </a:ext>
            </a:extLst>
          </p:cNvPr>
          <p:cNvSpPr/>
          <p:nvPr/>
        </p:nvSpPr>
        <p:spPr>
          <a:xfrm>
            <a:off x="182335" y="3500636"/>
            <a:ext cx="1404252" cy="329184"/>
          </a:xfrm>
          <a:prstGeom prst="round2Same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1711122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animBg="1"/>
      <p:bldP spid="6" grpId="0" animBg="1"/>
      <p:bldP spid="7" grpId="0" animBg="1"/>
      <p:bldP spid="8" grpId="0" uiExpand="1" build="p" animBg="1"/>
      <p:bldP spid="9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9055340-EC48-8146-8143-52DEC9F71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HttpServletRequest</a:t>
            </a:r>
            <a:r>
              <a:rPr lang="en-US" dirty="0"/>
              <a:t>: Methods</a:t>
            </a:r>
          </a:p>
        </p:txBody>
      </p:sp>
      <p:graphicFrame>
        <p:nvGraphicFramePr>
          <p:cNvPr id="4" name="Content Placeholder 4">
            <a:extLst>
              <a:ext uri="{FF2B5EF4-FFF2-40B4-BE49-F238E27FC236}">
                <a16:creationId xmlns:a16="http://schemas.microsoft.com/office/drawing/2014/main" xmlns="" id="{DEF04ADA-86FA-5B49-A550-FD894625064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73302513"/>
              </p:ext>
            </p:extLst>
          </p:nvPr>
        </p:nvGraphicFramePr>
        <p:xfrm>
          <a:off x="252151" y="839387"/>
          <a:ext cx="11658800" cy="640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9487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836392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String</a:t>
                      </a:r>
                      <a:r>
                        <a:rPr lang="en-US" dirty="0"/>
                        <a:t> </a:t>
                      </a:r>
                      <a:r>
                        <a:rPr lang="en-US" b="1" dirty="0" err="1"/>
                        <a:t>getMethod</a:t>
                      </a:r>
                      <a:r>
                        <a:rPr lang="en-US" dirty="0"/>
                        <a:t>()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Returns the name of the HTTP method with which this request was made, for example</a:t>
                      </a:r>
                      <a:r>
                        <a:rPr lang="en-US" sz="1800" b="0" i="0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</a:t>
                      </a:r>
                      <a:r>
                        <a:rPr lang="en-US" sz="1800" b="0" i="0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or 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POST</a:t>
                      </a:r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A4C65BE8-9250-4F48-B3F7-2460DB38F8CB}"/>
              </a:ext>
            </a:extLst>
          </p:cNvPr>
          <p:cNvSpPr/>
          <p:nvPr/>
        </p:nvSpPr>
        <p:spPr>
          <a:xfrm>
            <a:off x="752144" y="2047278"/>
            <a:ext cx="10876073" cy="95410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void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doGet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HttpServletRequest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request,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HttpServletResponse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response)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out.println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("&lt;p&gt;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request.getMethod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():"+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request.getMethod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()+"&lt;/p&gt;");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919BDF7F-5E8A-A643-9994-A6E0B4DCFA41}"/>
              </a:ext>
            </a:extLst>
          </p:cNvPr>
          <p:cNvSpPr/>
          <p:nvPr/>
        </p:nvSpPr>
        <p:spPr>
          <a:xfrm>
            <a:off x="252152" y="2047278"/>
            <a:ext cx="499993" cy="95410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1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2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3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4</a:t>
            </a:r>
          </a:p>
        </p:txBody>
      </p:sp>
      <p:sp>
        <p:nvSpPr>
          <p:cNvPr id="7" name="Rectangle: Top Corners Rounded 6">
            <a:extLst>
              <a:ext uri="{FF2B5EF4-FFF2-40B4-BE49-F238E27FC236}">
                <a16:creationId xmlns:a16="http://schemas.microsoft.com/office/drawing/2014/main" xmlns="" id="{765B0B33-8B7E-4E45-B979-403935AFF34B}"/>
              </a:ext>
            </a:extLst>
          </p:cNvPr>
          <p:cNvSpPr/>
          <p:nvPr/>
        </p:nvSpPr>
        <p:spPr>
          <a:xfrm>
            <a:off x="252151" y="1718094"/>
            <a:ext cx="2250974" cy="329184"/>
          </a:xfrm>
          <a:prstGeom prst="round2Same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IN" sz="1600" dirty="0" err="1"/>
              <a:t>getServletPath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3C8A789B-E9B0-8A48-A44E-F0C3FF12D32F}"/>
              </a:ext>
            </a:extLst>
          </p:cNvPr>
          <p:cNvSpPr/>
          <p:nvPr/>
        </p:nvSpPr>
        <p:spPr>
          <a:xfrm>
            <a:off x="252151" y="3829765"/>
            <a:ext cx="8799122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IN" sz="1600" b="1" dirty="0" err="1">
                <a:latin typeface="Consolas" pitchFamily="49" charset="0"/>
                <a:cs typeface="Consolas" panose="020B0609020204030204" pitchFamily="49" charset="0"/>
              </a:rPr>
              <a:t>request.getMethod</a:t>
            </a:r>
            <a:r>
              <a:rPr lang="en-IN" sz="1600" b="1" dirty="0">
                <a:latin typeface="Consolas" pitchFamily="49" charset="0"/>
                <a:cs typeface="Consolas" panose="020B0609020204030204" pitchFamily="49" charset="0"/>
              </a:rPr>
              <a:t>(): GET</a:t>
            </a:r>
          </a:p>
        </p:txBody>
      </p:sp>
      <p:sp>
        <p:nvSpPr>
          <p:cNvPr id="9" name="Rectangle: Top Corners Rounded 6">
            <a:extLst>
              <a:ext uri="{FF2B5EF4-FFF2-40B4-BE49-F238E27FC236}">
                <a16:creationId xmlns:a16="http://schemas.microsoft.com/office/drawing/2014/main" xmlns="" id="{CFAB7D75-A210-B14D-9A9A-2FA0EDC09299}"/>
              </a:ext>
            </a:extLst>
          </p:cNvPr>
          <p:cNvSpPr/>
          <p:nvPr/>
        </p:nvSpPr>
        <p:spPr>
          <a:xfrm>
            <a:off x="252151" y="3512511"/>
            <a:ext cx="1404252" cy="329184"/>
          </a:xfrm>
          <a:prstGeom prst="round2Same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2171309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animBg="1"/>
      <p:bldP spid="6" grpId="0" animBg="1"/>
      <p:bldP spid="7" grpId="0" animBg="1"/>
      <p:bldP spid="8" grpId="0" uiExpand="1" build="p" animBg="1"/>
      <p:bldP spid="9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A31AD66-E583-3549-A824-1F5A283C2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javax.servlet.RequestDispatcher</a:t>
            </a:r>
            <a:r>
              <a:rPr lang="en-US" dirty="0"/>
              <a:t> Interface 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A0602C4-7078-2246-827F-8E6298BDC4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RequestDispatcher</a:t>
            </a:r>
            <a:r>
              <a:rPr lang="en-US" dirty="0"/>
              <a:t> interface provides the facility of </a:t>
            </a:r>
            <a:r>
              <a:rPr lang="en-US" dirty="0">
                <a:solidFill>
                  <a:schemeClr val="accent6"/>
                </a:solidFill>
              </a:rPr>
              <a:t>dispatching</a:t>
            </a:r>
            <a:r>
              <a:rPr lang="en-US" dirty="0"/>
              <a:t> the request to another resource.</a:t>
            </a:r>
          </a:p>
          <a:p>
            <a:r>
              <a:rPr lang="en-US" dirty="0"/>
              <a:t>Resource can be </a:t>
            </a:r>
            <a:r>
              <a:rPr lang="en-US" dirty="0">
                <a:solidFill>
                  <a:schemeClr val="accent6"/>
                </a:solidFill>
              </a:rPr>
              <a:t>HTML, Servlet or JSP</a:t>
            </a:r>
            <a:r>
              <a:rPr lang="en-US" dirty="0"/>
              <a:t>. </a:t>
            </a:r>
          </a:p>
          <a:p>
            <a:r>
              <a:rPr lang="en-US" dirty="0"/>
              <a:t>This interface can also be used to include the content of </a:t>
            </a:r>
            <a:r>
              <a:rPr lang="en-US" dirty="0">
                <a:solidFill>
                  <a:schemeClr val="accent6"/>
                </a:solidFill>
              </a:rPr>
              <a:t>another </a:t>
            </a:r>
            <a:r>
              <a:rPr lang="en-US" dirty="0"/>
              <a:t>resource. </a:t>
            </a:r>
          </a:p>
          <a:p>
            <a:r>
              <a:rPr lang="en-US" dirty="0"/>
              <a:t>It is one of the way of servlet collaboration.</a:t>
            </a:r>
          </a:p>
        </p:txBody>
      </p:sp>
      <p:graphicFrame>
        <p:nvGraphicFramePr>
          <p:cNvPr id="4" name="Content Placeholder 4">
            <a:extLst>
              <a:ext uri="{FF2B5EF4-FFF2-40B4-BE49-F238E27FC236}">
                <a16:creationId xmlns:a16="http://schemas.microsoft.com/office/drawing/2014/main" xmlns="" id="{2B946237-7648-6641-9668-8EB2493E402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29994156"/>
              </p:ext>
            </p:extLst>
          </p:nvPr>
        </p:nvGraphicFramePr>
        <p:xfrm>
          <a:off x="333003" y="3021280"/>
          <a:ext cx="11292940" cy="1412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4647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64647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sz="2000" dirty="0"/>
                        <a:t>void </a:t>
                      </a:r>
                      <a:r>
                        <a:rPr lang="en-US" sz="2000" b="1" dirty="0"/>
                        <a:t>forward</a:t>
                      </a:r>
                      <a:r>
                        <a:rPr lang="en-US" sz="2000" dirty="0"/>
                        <a:t>(</a:t>
                      </a:r>
                      <a:r>
                        <a:rPr lang="en-US" sz="2000" dirty="0" err="1"/>
                        <a:t>ServletRequest</a:t>
                      </a:r>
                      <a:r>
                        <a:rPr lang="en-US" sz="2000" dirty="0"/>
                        <a:t> request,</a:t>
                      </a:r>
                    </a:p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sz="2000" dirty="0"/>
                        <a:t>            	      </a:t>
                      </a:r>
                      <a:r>
                        <a:rPr lang="en-US" sz="2000" dirty="0" err="1"/>
                        <a:t>ServletResponse</a:t>
                      </a:r>
                      <a:r>
                        <a:rPr lang="en-US" sz="2000" dirty="0"/>
                        <a:t> response)</a:t>
                      </a:r>
                    </a:p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sz="2000" dirty="0"/>
                        <a:t>throws </a:t>
                      </a:r>
                      <a:r>
                        <a:rPr lang="en-US" sz="2000" dirty="0" err="1"/>
                        <a:t>ServletException</a:t>
                      </a:r>
                      <a:r>
                        <a:rPr lang="en-US" sz="2000" dirty="0"/>
                        <a:t>, </a:t>
                      </a:r>
                      <a:r>
                        <a:rPr lang="en-US" sz="2000" dirty="0" err="1"/>
                        <a:t>IOException</a:t>
                      </a:r>
                      <a:endParaRPr lang="en-US" sz="20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Forwards a request from a servlet to another resource (servlet, JSP file, or HTML file) on the server.</a:t>
                      </a:r>
                      <a:endParaRPr lang="en-US" sz="20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xmlns="" id="{C48F1842-FCAC-FB4A-BB67-3C098D8B741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0710453"/>
              </p:ext>
            </p:extLst>
          </p:nvPr>
        </p:nvGraphicFramePr>
        <p:xfrm>
          <a:off x="333003" y="4428565"/>
          <a:ext cx="11292940" cy="1412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4647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64647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50000"/>
                        </a:lnSpc>
                      </a:pP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sz="20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include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sz="20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ServletRequest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request,</a:t>
                      </a:r>
                    </a:p>
                    <a:p>
                      <a:pPr marL="0" algn="l" defTabSz="914400" rtl="0" eaLnBrk="1" latinLnBrk="0" hangingPunct="1">
                        <a:lnSpc>
                          <a:spcPct val="150000"/>
                        </a:lnSpc>
                      </a:pP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                 </a:t>
                      </a:r>
                      <a:r>
                        <a:rPr lang="en-US" sz="20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ServletResponse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response)</a:t>
                      </a:r>
                    </a:p>
                    <a:p>
                      <a:pPr marL="0" algn="l" defTabSz="914400" rtl="0" eaLnBrk="1" latinLnBrk="0" hangingPunct="1">
                        <a:lnSpc>
                          <a:spcPct val="150000"/>
                        </a:lnSpc>
                      </a:pP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throws </a:t>
                      </a:r>
                      <a:r>
                        <a:rPr lang="en-US" sz="20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ServletException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 </a:t>
                      </a:r>
                      <a:r>
                        <a:rPr lang="en-US" sz="20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IOException</a:t>
                      </a:r>
                      <a:endParaRPr lang="en-US" sz="20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50000"/>
                        </a:lnSpc>
                      </a:pP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Includes the content of a resource (Servlet, JSP page, or HTML file) in the response.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2613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52BA7D0-0259-264A-A23C-8E2E90FE44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RequestDispatcher</a:t>
            </a:r>
            <a:r>
              <a:rPr lang="en-US" dirty="0"/>
              <a:t>: forward()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C4CF718E-7D90-1E4E-BDCB-C03AD91E9B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028" y="2661063"/>
            <a:ext cx="1352550" cy="1352550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xmlns="" id="{D2293F6F-DE47-FE4E-923C-21DC3829CC35}"/>
              </a:ext>
            </a:extLst>
          </p:cNvPr>
          <p:cNvSpPr/>
          <p:nvPr/>
        </p:nvSpPr>
        <p:spPr>
          <a:xfrm>
            <a:off x="3178628" y="1289463"/>
            <a:ext cx="1524000" cy="762000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Servlet 1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xmlns="" id="{23839EE9-643F-C842-857A-9016FD7D53B2}"/>
              </a:ext>
            </a:extLst>
          </p:cNvPr>
          <p:cNvSpPr/>
          <p:nvPr/>
        </p:nvSpPr>
        <p:spPr>
          <a:xfrm>
            <a:off x="6760028" y="1289463"/>
            <a:ext cx="1600200" cy="762000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Servlet 2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4B93F4E8-81B1-6D40-95ED-2F0243BD8B1E}"/>
              </a:ext>
            </a:extLst>
          </p:cNvPr>
          <p:cNvSpPr/>
          <p:nvPr/>
        </p:nvSpPr>
        <p:spPr>
          <a:xfrm>
            <a:off x="3342970" y="2783300"/>
            <a:ext cx="1195316" cy="609600"/>
          </a:xfrm>
          <a:prstGeom prst="rect">
            <a:avLst/>
          </a:prstGeom>
          <a:noFill/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Response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8FB5260C-4E1E-AA4E-AACF-92D010795CE2}"/>
              </a:ext>
            </a:extLst>
          </p:cNvPr>
          <p:cNvSpPr/>
          <p:nvPr/>
        </p:nvSpPr>
        <p:spPr>
          <a:xfrm>
            <a:off x="6962470" y="4413663"/>
            <a:ext cx="1195316" cy="609600"/>
          </a:xfrm>
          <a:prstGeom prst="rect">
            <a:avLst/>
          </a:prstGeom>
          <a:noFill/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Response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xmlns="" id="{AA4EB775-553B-B341-90CF-A059E533B963}"/>
              </a:ext>
            </a:extLst>
          </p:cNvPr>
          <p:cNvCxnSpPr>
            <a:stCxn id="5" idx="0"/>
            <a:endCxn id="6" idx="1"/>
          </p:cNvCxnSpPr>
          <p:nvPr/>
        </p:nvCxnSpPr>
        <p:spPr>
          <a:xfrm flipV="1">
            <a:off x="1340303" y="1670463"/>
            <a:ext cx="1838325" cy="99060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xmlns="" id="{EEE6218A-1D3A-6F4C-9B85-99EA6CDFB4A2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4702628" y="1670463"/>
            <a:ext cx="2057400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xmlns="" id="{283E5915-561A-9543-AC6F-5C97008D7C65}"/>
              </a:ext>
            </a:extLst>
          </p:cNvPr>
          <p:cNvCxnSpPr>
            <a:stCxn id="6" idx="2"/>
            <a:endCxn id="8" idx="0"/>
          </p:cNvCxnSpPr>
          <p:nvPr/>
        </p:nvCxnSpPr>
        <p:spPr>
          <a:xfrm>
            <a:off x="3940628" y="2051463"/>
            <a:ext cx="0" cy="731837"/>
          </a:xfrm>
          <a:prstGeom prst="straightConnector1">
            <a:avLst/>
          </a:prstGeom>
          <a:ln w="254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xmlns="" id="{5C11132D-16AD-5C4B-9E0B-4FF09082F827}"/>
              </a:ext>
            </a:extLst>
          </p:cNvPr>
          <p:cNvCxnSpPr>
            <a:stCxn id="7" idx="2"/>
            <a:endCxn id="9" idx="0"/>
          </p:cNvCxnSpPr>
          <p:nvPr/>
        </p:nvCxnSpPr>
        <p:spPr>
          <a:xfrm>
            <a:off x="7560128" y="2051463"/>
            <a:ext cx="0" cy="2362200"/>
          </a:xfrm>
          <a:prstGeom prst="straightConnector1">
            <a:avLst/>
          </a:prstGeom>
          <a:ln w="254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xmlns="" id="{FFB2DFBE-6A38-3E43-AF0B-EAAD5652D3BE}"/>
              </a:ext>
            </a:extLst>
          </p:cNvPr>
          <p:cNvCxnSpPr>
            <a:stCxn id="9" idx="1"/>
          </p:cNvCxnSpPr>
          <p:nvPr/>
        </p:nvCxnSpPr>
        <p:spPr>
          <a:xfrm flipH="1" flipV="1">
            <a:off x="2016578" y="3880263"/>
            <a:ext cx="4945892" cy="83820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76C996DE-D8C3-0545-9C7C-6A18F53ECFCF}"/>
              </a:ext>
            </a:extLst>
          </p:cNvPr>
          <p:cNvSpPr txBox="1"/>
          <p:nvPr/>
        </p:nvSpPr>
        <p:spPr>
          <a:xfrm>
            <a:off x="703409" y="3812040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Web Client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31B39AA1-2CFF-CC4D-849E-2F7FE471EF85}"/>
              </a:ext>
            </a:extLst>
          </p:cNvPr>
          <p:cNvSpPr txBox="1"/>
          <p:nvPr/>
        </p:nvSpPr>
        <p:spPr>
          <a:xfrm rot="19801857">
            <a:off x="1369003" y="1815659"/>
            <a:ext cx="1595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Step1: Request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62B8F1A4-D25D-284A-93B1-055290995EFF}"/>
              </a:ext>
            </a:extLst>
          </p:cNvPr>
          <p:cNvSpPr txBox="1"/>
          <p:nvPr/>
        </p:nvSpPr>
        <p:spPr>
          <a:xfrm>
            <a:off x="4855028" y="1024132"/>
            <a:ext cx="17716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Step2: forward(</a:t>
            </a:r>
            <a:r>
              <a:rPr lang="en-US" dirty="0" err="1"/>
              <a:t>req</a:t>
            </a:r>
            <a:r>
              <a:rPr lang="en-US" dirty="0"/>
              <a:t>, res)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252FF1BD-7D28-1946-B60D-37F725FDCB66}"/>
              </a:ext>
            </a:extLst>
          </p:cNvPr>
          <p:cNvSpPr txBox="1"/>
          <p:nvPr/>
        </p:nvSpPr>
        <p:spPr>
          <a:xfrm>
            <a:off x="7560128" y="2626435"/>
            <a:ext cx="14097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3:</a:t>
            </a:r>
          </a:p>
          <a:p>
            <a:r>
              <a:rPr lang="en-US" dirty="0"/>
              <a:t>Response is generated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C4E0DFB5-A4CF-A44B-A027-3736FF220B3E}"/>
              </a:ext>
            </a:extLst>
          </p:cNvPr>
          <p:cNvSpPr txBox="1"/>
          <p:nvPr/>
        </p:nvSpPr>
        <p:spPr>
          <a:xfrm rot="540193">
            <a:off x="2800941" y="4424418"/>
            <a:ext cx="4061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4: Response is sent back to browser</a:t>
            </a:r>
          </a:p>
        </p:txBody>
      </p:sp>
    </p:spTree>
    <p:extLst>
      <p:ext uri="{BB962C8B-B14F-4D97-AF65-F5344CB8AC3E}">
        <p14:creationId xmlns:p14="http://schemas.microsoft.com/office/powerpoint/2010/main" val="4023456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250"/>
                            </p:stCondLst>
                            <p:childTnLst>
                              <p:par>
                                <p:cTn id="16" presetID="22" presetClass="entr" presetSubtype="1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2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750"/>
                            </p:stCondLst>
                            <p:childTnLst>
                              <p:par>
                                <p:cTn id="24" presetID="22" presetClass="entr" presetSubtype="4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50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500"/>
                            </p:stCondLst>
                            <p:childTnLst>
                              <p:par>
                                <p:cTn id="31" presetID="2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250"/>
                            </p:stCondLst>
                            <p:childTnLst>
                              <p:par>
                                <p:cTn id="35" presetID="22" presetClass="entr" presetSubtype="4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1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750"/>
                            </p:stCondLst>
                            <p:childTnLst>
                              <p:par>
                                <p:cTn id="51" presetID="2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500"/>
                            </p:stCondLst>
                            <p:childTnLst>
                              <p:par>
                                <p:cTn id="55" presetID="22" presetClass="entr" presetSubtype="4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250"/>
                            </p:stCondLst>
                            <p:childTnLst>
                              <p:par>
                                <p:cTn id="59" presetID="2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5" grpId="0"/>
      <p:bldP spid="16" grpId="0"/>
      <p:bldP spid="17" grpId="0"/>
      <p:bldP spid="18" grpId="0"/>
      <p:bldP spid="19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F0265DE-09E1-E349-AFC6-6064FB5AF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RequestDispatcher</a:t>
            </a:r>
            <a:r>
              <a:rPr lang="en-US" dirty="0"/>
              <a:t>: include()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FECA3C00-FF0A-3E4E-A480-5FCB7C2604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524" y="2767940"/>
            <a:ext cx="1352550" cy="1352550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xmlns="" id="{28051EDC-17D1-6247-A1F5-C4F3ECC6C386}"/>
              </a:ext>
            </a:extLst>
          </p:cNvPr>
          <p:cNvSpPr/>
          <p:nvPr/>
        </p:nvSpPr>
        <p:spPr>
          <a:xfrm>
            <a:off x="3036124" y="1396340"/>
            <a:ext cx="1524000" cy="762000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Servlet 1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xmlns="" id="{88780340-4345-804F-824C-E11FD0E19BB7}"/>
              </a:ext>
            </a:extLst>
          </p:cNvPr>
          <p:cNvSpPr/>
          <p:nvPr/>
        </p:nvSpPr>
        <p:spPr>
          <a:xfrm>
            <a:off x="6617524" y="1396340"/>
            <a:ext cx="1600200" cy="762000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Servlet 2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D28608CD-3768-5543-8B97-095E386726AB}"/>
              </a:ext>
            </a:extLst>
          </p:cNvPr>
          <p:cNvSpPr/>
          <p:nvPr/>
        </p:nvSpPr>
        <p:spPr>
          <a:xfrm>
            <a:off x="3200466" y="4520540"/>
            <a:ext cx="1195316" cy="609600"/>
          </a:xfrm>
          <a:prstGeom prst="rect">
            <a:avLst/>
          </a:prstGeom>
          <a:noFill/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Response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F9AA7ABC-CCE1-E24A-8B45-A18EB004D092}"/>
              </a:ext>
            </a:extLst>
          </p:cNvPr>
          <p:cNvSpPr/>
          <p:nvPr/>
        </p:nvSpPr>
        <p:spPr>
          <a:xfrm>
            <a:off x="6819965" y="2890177"/>
            <a:ext cx="1195316" cy="609600"/>
          </a:xfrm>
          <a:prstGeom prst="rect">
            <a:avLst/>
          </a:prstGeom>
          <a:noFill/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Response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xmlns="" id="{0916745C-2B95-E343-BD5F-E6894AE3B176}"/>
              </a:ext>
            </a:extLst>
          </p:cNvPr>
          <p:cNvCxnSpPr>
            <a:stCxn id="5" idx="0"/>
            <a:endCxn id="6" idx="1"/>
          </p:cNvCxnSpPr>
          <p:nvPr/>
        </p:nvCxnSpPr>
        <p:spPr>
          <a:xfrm flipV="1">
            <a:off x="1197799" y="1777340"/>
            <a:ext cx="1838325" cy="99060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xmlns="" id="{B08818FE-68DA-3544-95C1-6085DA23FC0C}"/>
              </a:ext>
            </a:extLst>
          </p:cNvPr>
          <p:cNvCxnSpPr/>
          <p:nvPr/>
        </p:nvCxnSpPr>
        <p:spPr>
          <a:xfrm>
            <a:off x="4560124" y="1525994"/>
            <a:ext cx="2057400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xmlns="" id="{50559B1F-09C3-3B45-921A-387EEDC10CF0}"/>
              </a:ext>
            </a:extLst>
          </p:cNvPr>
          <p:cNvCxnSpPr>
            <a:stCxn id="6" idx="2"/>
            <a:endCxn id="8" idx="0"/>
          </p:cNvCxnSpPr>
          <p:nvPr/>
        </p:nvCxnSpPr>
        <p:spPr>
          <a:xfrm>
            <a:off x="3798124" y="2158340"/>
            <a:ext cx="0" cy="2362200"/>
          </a:xfrm>
          <a:prstGeom prst="straightConnector1">
            <a:avLst/>
          </a:prstGeom>
          <a:ln w="254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xmlns="" id="{5E4F7730-0970-FA4B-8CD3-D016F2795EEA}"/>
              </a:ext>
            </a:extLst>
          </p:cNvPr>
          <p:cNvCxnSpPr>
            <a:stCxn id="7" idx="2"/>
            <a:endCxn id="9" idx="0"/>
          </p:cNvCxnSpPr>
          <p:nvPr/>
        </p:nvCxnSpPr>
        <p:spPr>
          <a:xfrm flipH="1">
            <a:off x="7417623" y="2158340"/>
            <a:ext cx="1" cy="731837"/>
          </a:xfrm>
          <a:prstGeom prst="straightConnector1">
            <a:avLst/>
          </a:prstGeom>
          <a:ln w="254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559FC525-E488-C949-A246-CE3D2C5B14D4}"/>
              </a:ext>
            </a:extLst>
          </p:cNvPr>
          <p:cNvSpPr txBox="1"/>
          <p:nvPr/>
        </p:nvSpPr>
        <p:spPr>
          <a:xfrm>
            <a:off x="560905" y="3918917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Web Client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BC379048-CA2B-304B-B0BE-2E3001553948}"/>
              </a:ext>
            </a:extLst>
          </p:cNvPr>
          <p:cNvSpPr txBox="1"/>
          <p:nvPr/>
        </p:nvSpPr>
        <p:spPr>
          <a:xfrm rot="20003160">
            <a:off x="1226499" y="1922536"/>
            <a:ext cx="1595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Step1: Request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3B0441E9-222A-DF45-A323-7512B192DA4B}"/>
              </a:ext>
            </a:extLst>
          </p:cNvPr>
          <p:cNvSpPr txBox="1"/>
          <p:nvPr/>
        </p:nvSpPr>
        <p:spPr>
          <a:xfrm>
            <a:off x="4395782" y="1027008"/>
            <a:ext cx="2447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Step2: include(</a:t>
            </a:r>
            <a:r>
              <a:rPr lang="en-US" dirty="0" err="1"/>
              <a:t>req</a:t>
            </a:r>
            <a:r>
              <a:rPr lang="en-US" dirty="0"/>
              <a:t>, res)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xmlns="" id="{62AB0F3F-183E-9F42-ABB5-05341E5AFB95}"/>
              </a:ext>
            </a:extLst>
          </p:cNvPr>
          <p:cNvCxnSpPr/>
          <p:nvPr/>
        </p:nvCxnSpPr>
        <p:spPr>
          <a:xfrm flipH="1" flipV="1">
            <a:off x="4560124" y="2005940"/>
            <a:ext cx="2057399" cy="1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0837CE69-51F7-5D4E-BFF3-6A2BD3915926}"/>
              </a:ext>
            </a:extLst>
          </p:cNvPr>
          <p:cNvSpPr txBox="1"/>
          <p:nvPr/>
        </p:nvSpPr>
        <p:spPr>
          <a:xfrm>
            <a:off x="4560123" y="2107202"/>
            <a:ext cx="22598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Step3: </a:t>
            </a:r>
          </a:p>
          <a:p>
            <a:r>
              <a:rPr lang="en-US" dirty="0"/>
              <a:t>Response of </a:t>
            </a:r>
            <a:r>
              <a:rPr lang="en-US" b="1" dirty="0"/>
              <a:t>Servlet 2 </a:t>
            </a:r>
            <a:r>
              <a:rPr lang="en-US" dirty="0"/>
              <a:t>is included in the Response of </a:t>
            </a:r>
            <a:r>
              <a:rPr lang="en-US" b="1" dirty="0"/>
              <a:t>Servlet 1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xmlns="" id="{32826EC2-2B76-A748-A3CF-C0C8214C2EE9}"/>
              </a:ext>
            </a:extLst>
          </p:cNvPr>
          <p:cNvCxnSpPr>
            <a:endCxn id="14" idx="2"/>
          </p:cNvCxnSpPr>
          <p:nvPr/>
        </p:nvCxnSpPr>
        <p:spPr>
          <a:xfrm flipH="1" flipV="1">
            <a:off x="1208605" y="4288249"/>
            <a:ext cx="1991862" cy="57698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C42D7167-4B1D-BA4C-9A03-19736D75B2E1}"/>
              </a:ext>
            </a:extLst>
          </p:cNvPr>
          <p:cNvSpPr txBox="1"/>
          <p:nvPr/>
        </p:nvSpPr>
        <p:spPr>
          <a:xfrm rot="987945">
            <a:off x="957686" y="4664075"/>
            <a:ext cx="22217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Final Response is sent back to the client </a:t>
            </a:r>
            <a:r>
              <a:rPr lang="en-US" dirty="0" err="1"/>
              <a:t>fron</a:t>
            </a:r>
            <a:r>
              <a:rPr lang="en-US" dirty="0"/>
              <a:t> </a:t>
            </a:r>
            <a:r>
              <a:rPr lang="en-US" b="1" dirty="0"/>
              <a:t>Servlet 1</a:t>
            </a:r>
          </a:p>
        </p:txBody>
      </p:sp>
    </p:spTree>
    <p:extLst>
      <p:ext uri="{BB962C8B-B14F-4D97-AF65-F5344CB8AC3E}">
        <p14:creationId xmlns:p14="http://schemas.microsoft.com/office/powerpoint/2010/main" val="1691120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4" grpId="0"/>
      <p:bldP spid="15" grpId="0"/>
      <p:bldP spid="16" grpId="0"/>
      <p:bldP spid="18" grpId="0"/>
      <p:bldP spid="2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DA21BCD-CEC9-DF45-AE1A-2F639ECE4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Scripting Language</a:t>
            </a:r>
          </a:p>
        </p:txBody>
      </p:sp>
      <p:graphicFrame>
        <p:nvGraphicFramePr>
          <p:cNvPr id="4" name="Content Placeholder 5">
            <a:extLst>
              <a:ext uri="{FF2B5EF4-FFF2-40B4-BE49-F238E27FC236}">
                <a16:creationId xmlns:a16="http://schemas.microsoft.com/office/drawing/2014/main" xmlns="" id="{D243DB08-E9BC-ED40-888B-F3F05F68D56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54838860"/>
              </p:ext>
            </p:extLst>
          </p:nvPr>
        </p:nvGraphicFramePr>
        <p:xfrm>
          <a:off x="2158284" y="2213240"/>
          <a:ext cx="8166816" cy="201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9878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56802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PHP </a:t>
                      </a:r>
                    </a:p>
                    <a:p>
                      <a:r>
                        <a:rPr lang="en-US" dirty="0"/>
                        <a:t>ASP.NET </a:t>
                      </a:r>
                    </a:p>
                    <a:p>
                      <a:r>
                        <a:rPr lang="en-US" dirty="0"/>
                        <a:t>(C# OR Visual Basic)</a:t>
                      </a:r>
                    </a:p>
                    <a:p>
                      <a:r>
                        <a:rPr lang="en-US" dirty="0"/>
                        <a:t>C++ </a:t>
                      </a:r>
                    </a:p>
                    <a:p>
                      <a:r>
                        <a:rPr lang="en-US" dirty="0"/>
                        <a:t>Java and JSP </a:t>
                      </a:r>
                    </a:p>
                    <a:p>
                      <a:r>
                        <a:rPr lang="en-US" dirty="0"/>
                        <a:t>Python</a:t>
                      </a:r>
                    </a:p>
                    <a:p>
                      <a:r>
                        <a:rPr lang="en-US" dirty="0"/>
                        <a:t>Ruby on Rails etc.</a:t>
                      </a:r>
                    </a:p>
                  </a:txBody>
                  <a:tcPr marL="111816" marR="111816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JavaScript </a:t>
                      </a:r>
                    </a:p>
                    <a:p>
                      <a:r>
                        <a:rPr lang="en-US" dirty="0"/>
                        <a:t>VBScript </a:t>
                      </a:r>
                    </a:p>
                    <a:p>
                      <a:r>
                        <a:rPr lang="en-US" dirty="0"/>
                        <a:t>HTML (Structure) </a:t>
                      </a:r>
                    </a:p>
                    <a:p>
                      <a:r>
                        <a:rPr lang="en-US" dirty="0"/>
                        <a:t>CSS (Designing) </a:t>
                      </a:r>
                    </a:p>
                    <a:p>
                      <a:r>
                        <a:rPr lang="en-US" dirty="0"/>
                        <a:t>AJAX </a:t>
                      </a:r>
                    </a:p>
                    <a:p>
                      <a:r>
                        <a:rPr lang="en-US" dirty="0" err="1"/>
                        <a:t>jQuery</a:t>
                      </a:r>
                      <a:r>
                        <a:rPr lang="en-US" dirty="0"/>
                        <a:t> etc.</a:t>
                      </a:r>
                    </a:p>
                    <a:p>
                      <a:endParaRPr lang="en-US" dirty="0"/>
                    </a:p>
                  </a:txBody>
                  <a:tcPr marL="111816" marR="111816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5" name="Rounded Rectangle 4">
            <a:extLst>
              <a:ext uri="{FF2B5EF4-FFF2-40B4-BE49-F238E27FC236}">
                <a16:creationId xmlns:a16="http://schemas.microsoft.com/office/drawing/2014/main" xmlns="" id="{28BB097D-645E-9A48-B3F5-4245FD5A00DD}"/>
              </a:ext>
            </a:extLst>
          </p:cNvPr>
          <p:cNvSpPr/>
          <p:nvPr/>
        </p:nvSpPr>
        <p:spPr>
          <a:xfrm>
            <a:off x="2133600" y="994040"/>
            <a:ext cx="2438400" cy="738116"/>
          </a:xfrm>
          <a:prstGeom prst="roundRect">
            <a:avLst/>
          </a:prstGeom>
          <a:solidFill>
            <a:schemeClr val="accent4">
              <a:lumMod val="75000"/>
              <a:alpha val="44000"/>
            </a:schemeClr>
          </a:solidFill>
          <a:ln>
            <a:solidFill>
              <a:schemeClr val="accent4">
                <a:lumMod val="75000"/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Server-Side </a:t>
            </a:r>
          </a:p>
          <a:p>
            <a:pPr algn="ctr"/>
            <a:r>
              <a:rPr lang="en-US" b="1" dirty="0">
                <a:solidFill>
                  <a:schemeClr val="tx1"/>
                </a:solidFill>
              </a:rPr>
              <a:t>Scripting Language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xmlns="" id="{2936AAE4-E6BF-ED47-B93E-538424574C42}"/>
              </a:ext>
            </a:extLst>
          </p:cNvPr>
          <p:cNvSpPr/>
          <p:nvPr/>
        </p:nvSpPr>
        <p:spPr>
          <a:xfrm>
            <a:off x="6629400" y="994040"/>
            <a:ext cx="2438400" cy="738116"/>
          </a:xfrm>
          <a:prstGeom prst="roundRect">
            <a:avLst/>
          </a:prstGeom>
          <a:solidFill>
            <a:srgbClr val="00B050">
              <a:alpha val="44000"/>
            </a:srgbClr>
          </a:solidFill>
          <a:ln>
            <a:solidFill>
              <a:schemeClr val="accent4">
                <a:lumMod val="75000"/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Client-Side </a:t>
            </a:r>
          </a:p>
          <a:p>
            <a:pPr algn="ctr"/>
            <a:r>
              <a:rPr lang="en-US" b="1" dirty="0">
                <a:solidFill>
                  <a:schemeClr val="tx1"/>
                </a:solidFill>
              </a:rPr>
              <a:t>Scripting Language</a:t>
            </a:r>
          </a:p>
        </p:txBody>
      </p:sp>
      <p:sp>
        <p:nvSpPr>
          <p:cNvPr id="7" name="Rectangular Callout 6">
            <a:extLst>
              <a:ext uri="{FF2B5EF4-FFF2-40B4-BE49-F238E27FC236}">
                <a16:creationId xmlns:a16="http://schemas.microsoft.com/office/drawing/2014/main" xmlns="" id="{3226591A-984B-FE4A-823C-1B47DC200B3A}"/>
              </a:ext>
            </a:extLst>
          </p:cNvPr>
          <p:cNvSpPr/>
          <p:nvPr/>
        </p:nvSpPr>
        <p:spPr>
          <a:xfrm>
            <a:off x="2286000" y="4551556"/>
            <a:ext cx="3048000" cy="1066800"/>
          </a:xfrm>
          <a:prstGeom prst="wedgeRectCallout">
            <a:avLst>
              <a:gd name="adj1" fmla="val -2037"/>
              <a:gd name="adj2" fmla="val -265005"/>
            </a:avLst>
          </a:prstGeom>
          <a:solidFill>
            <a:srgbClr val="7030A0">
              <a:alpha val="16000"/>
            </a:srgbClr>
          </a:solidFill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Server-side scripting is often used to provide a customized interface for the user.</a:t>
            </a:r>
          </a:p>
        </p:txBody>
      </p:sp>
      <p:sp>
        <p:nvSpPr>
          <p:cNvPr id="8" name="Rectangular Callout 7">
            <a:extLst>
              <a:ext uri="{FF2B5EF4-FFF2-40B4-BE49-F238E27FC236}">
                <a16:creationId xmlns:a16="http://schemas.microsoft.com/office/drawing/2014/main" xmlns="" id="{FCC87033-B3E8-234C-BAF7-967257C8BE86}"/>
              </a:ext>
            </a:extLst>
          </p:cNvPr>
          <p:cNvSpPr/>
          <p:nvPr/>
        </p:nvSpPr>
        <p:spPr>
          <a:xfrm>
            <a:off x="6635087" y="4570890"/>
            <a:ext cx="3048000" cy="1066800"/>
          </a:xfrm>
          <a:prstGeom prst="wedgeRectCallout">
            <a:avLst>
              <a:gd name="adj1" fmla="val 3784"/>
              <a:gd name="adj2" fmla="val -268843"/>
            </a:avLst>
          </a:prstGeom>
          <a:solidFill>
            <a:srgbClr val="00B050">
              <a:alpha val="19000"/>
            </a:srgbClr>
          </a:solidFill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Client-side scripting is an important part of the Dynamic HTML. Usually run on client’s browser.</a:t>
            </a:r>
          </a:p>
        </p:txBody>
      </p:sp>
    </p:spTree>
    <p:extLst>
      <p:ext uri="{BB962C8B-B14F-4D97-AF65-F5344CB8AC3E}">
        <p14:creationId xmlns:p14="http://schemas.microsoft.com/office/powerpoint/2010/main" val="1947582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7" grpId="1" animBg="1"/>
      <p:bldP spid="8" grpId="0" animBg="1"/>
      <p:bldP spid="8" grpId="1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9799123-6D5F-4748-95E1-8262FAA5E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get the object of </a:t>
            </a:r>
            <a:r>
              <a:rPr lang="en-US" dirty="0" err="1"/>
              <a:t>RequestDispatcher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A08691B-9ED0-964A-8385-38BCF08DFB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The </a:t>
            </a:r>
            <a:r>
              <a:rPr lang="en-US" b="1" dirty="0" err="1"/>
              <a:t>getRequestDispatcher</a:t>
            </a:r>
            <a:r>
              <a:rPr lang="en-US" dirty="0"/>
              <a:t>() method of </a:t>
            </a:r>
            <a:r>
              <a:rPr lang="en-US" dirty="0" err="1"/>
              <a:t>ServletRequest</a:t>
            </a:r>
            <a:r>
              <a:rPr lang="en-US" dirty="0"/>
              <a:t> interface returns the object of </a:t>
            </a:r>
            <a:r>
              <a:rPr lang="en-US" dirty="0" err="1"/>
              <a:t>RequestDispatcher</a:t>
            </a:r>
            <a:r>
              <a:rPr lang="en-US" dirty="0"/>
              <a:t>.</a:t>
            </a:r>
            <a:endParaRPr lang="en-US" b="1" i="1" dirty="0"/>
          </a:p>
          <a:p>
            <a:pPr marL="0" indent="0">
              <a:buNone/>
            </a:pPr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b="1" i="1" dirty="0"/>
          </a:p>
          <a:p>
            <a:pPr marL="0" indent="0">
              <a:lnSpc>
                <a:spcPct val="150000"/>
              </a:lnSpc>
              <a:buNone/>
            </a:pPr>
            <a:endParaRPr lang="en-US" b="1" i="1" dirty="0"/>
          </a:p>
          <a:p>
            <a:pPr marL="0" indent="0">
              <a:lnSpc>
                <a:spcPct val="150000"/>
              </a:lnSpc>
              <a:buNone/>
            </a:pPr>
            <a:endParaRPr lang="en-US" b="1" i="1" dirty="0"/>
          </a:p>
        </p:txBody>
      </p:sp>
      <p:sp>
        <p:nvSpPr>
          <p:cNvPr id="4" name="Rounded Rectangular Callout 3">
            <a:extLst>
              <a:ext uri="{FF2B5EF4-FFF2-40B4-BE49-F238E27FC236}">
                <a16:creationId xmlns:a16="http://schemas.microsoft.com/office/drawing/2014/main" xmlns="" id="{11A632EA-AB9C-3740-9D91-E5CCF70973E3}"/>
              </a:ext>
            </a:extLst>
          </p:cNvPr>
          <p:cNvSpPr/>
          <p:nvPr/>
        </p:nvSpPr>
        <p:spPr>
          <a:xfrm>
            <a:off x="4731835" y="3506547"/>
            <a:ext cx="4343400" cy="381000"/>
          </a:xfrm>
          <a:prstGeom prst="wedgeRoundRectCallout">
            <a:avLst>
              <a:gd name="adj1" fmla="val 23787"/>
              <a:gd name="adj2" fmla="val 149533"/>
              <a:gd name="adj3" fmla="val 16667"/>
            </a:avLst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Name of Servlet specified in &lt;</a:t>
            </a:r>
            <a:r>
              <a:rPr lang="en-US" dirty="0" err="1">
                <a:solidFill>
                  <a:schemeClr val="tx1"/>
                </a:solidFill>
              </a:rPr>
              <a:t>url</a:t>
            </a:r>
            <a:r>
              <a:rPr lang="en-US" dirty="0">
                <a:solidFill>
                  <a:schemeClr val="tx1"/>
                </a:solidFill>
              </a:rPr>
              <a:t>-pattern&gt;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0BA10D17-1E92-2241-92D5-152873957439}"/>
              </a:ext>
            </a:extLst>
          </p:cNvPr>
          <p:cNvSpPr/>
          <p:nvPr/>
        </p:nvSpPr>
        <p:spPr>
          <a:xfrm>
            <a:off x="729841" y="2604839"/>
            <a:ext cx="10876073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RequestDispatcher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getRequestDispatcher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(String resource)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1FE1A8FA-C3BF-CA4D-A6F2-32F1E92E5688}"/>
              </a:ext>
            </a:extLst>
          </p:cNvPr>
          <p:cNvSpPr/>
          <p:nvPr/>
        </p:nvSpPr>
        <p:spPr>
          <a:xfrm>
            <a:off x="229849" y="2604839"/>
            <a:ext cx="499993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1</a:t>
            </a:r>
          </a:p>
        </p:txBody>
      </p:sp>
      <p:sp>
        <p:nvSpPr>
          <p:cNvPr id="7" name="Rectangle: Top Corners Rounded 6">
            <a:extLst>
              <a:ext uri="{FF2B5EF4-FFF2-40B4-BE49-F238E27FC236}">
                <a16:creationId xmlns:a16="http://schemas.microsoft.com/office/drawing/2014/main" xmlns="" id="{FB35755B-7399-B442-AA61-E429996F0FEE}"/>
              </a:ext>
            </a:extLst>
          </p:cNvPr>
          <p:cNvSpPr/>
          <p:nvPr/>
        </p:nvSpPr>
        <p:spPr>
          <a:xfrm>
            <a:off x="229848" y="2275655"/>
            <a:ext cx="1543196" cy="329184"/>
          </a:xfrm>
          <a:prstGeom prst="round2Same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IN" sz="1600" dirty="0"/>
              <a:t>Syntax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D723D9B2-8A9A-A44F-A048-4117F3E57505}"/>
              </a:ext>
            </a:extLst>
          </p:cNvPr>
          <p:cNvSpPr/>
          <p:nvPr/>
        </p:nvSpPr>
        <p:spPr>
          <a:xfrm>
            <a:off x="729841" y="4268912"/>
            <a:ext cx="10876073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RequestDispatcher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rd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request.getRequestDispatcher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("servlet2");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F35F352D-8654-9D4F-8605-477219A5BBA0}"/>
              </a:ext>
            </a:extLst>
          </p:cNvPr>
          <p:cNvSpPr/>
          <p:nvPr/>
        </p:nvSpPr>
        <p:spPr>
          <a:xfrm>
            <a:off x="229849" y="4268912"/>
            <a:ext cx="499993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1</a:t>
            </a:r>
          </a:p>
        </p:txBody>
      </p:sp>
      <p:sp>
        <p:nvSpPr>
          <p:cNvPr id="10" name="Rectangle: Top Corners Rounded 6">
            <a:extLst>
              <a:ext uri="{FF2B5EF4-FFF2-40B4-BE49-F238E27FC236}">
                <a16:creationId xmlns:a16="http://schemas.microsoft.com/office/drawing/2014/main" xmlns="" id="{C016D18F-50B5-854B-96A9-207BC5A2D4C0}"/>
              </a:ext>
            </a:extLst>
          </p:cNvPr>
          <p:cNvSpPr/>
          <p:nvPr/>
        </p:nvSpPr>
        <p:spPr>
          <a:xfrm>
            <a:off x="229848" y="3939728"/>
            <a:ext cx="1543196" cy="329184"/>
          </a:xfrm>
          <a:prstGeom prst="round2Same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IN" sz="1600" dirty="0"/>
              <a:t>Example</a:t>
            </a:r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9847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uiExpand="1" build="p" animBg="1"/>
      <p:bldP spid="6" grpId="0" animBg="1"/>
      <p:bldP spid="7" grpId="0" animBg="1"/>
      <p:bldP spid="8" grpId="0" uiExpand="1" build="p" animBg="1"/>
      <p:bldP spid="9" grpId="0" animBg="1"/>
      <p:bldP spid="10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E0F3D63-3A56-2446-A265-3D646027B4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RequestDispatcher</a:t>
            </a:r>
            <a:r>
              <a:rPr lang="en-US" dirty="0"/>
              <a:t>: forward() and include()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A18E16FD-F1A2-BF41-9135-59E0CA01B026}"/>
              </a:ext>
            </a:extLst>
          </p:cNvPr>
          <p:cNvSpPr/>
          <p:nvPr/>
        </p:nvSpPr>
        <p:spPr>
          <a:xfrm>
            <a:off x="763295" y="1380747"/>
            <a:ext cx="10876073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RequestDispatcher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rd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request.getRequestDispatcher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("servlet2");  </a:t>
            </a:r>
          </a:p>
          <a:p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rd.forward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(request, response);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58EC076C-86D9-F64E-AA1B-DA509D325B19}"/>
              </a:ext>
            </a:extLst>
          </p:cNvPr>
          <p:cNvSpPr/>
          <p:nvPr/>
        </p:nvSpPr>
        <p:spPr>
          <a:xfrm>
            <a:off x="263303" y="1380747"/>
            <a:ext cx="499993" cy="646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1</a:t>
            </a:r>
          </a:p>
          <a:p>
            <a:pPr algn="r"/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2</a:t>
            </a:r>
          </a:p>
        </p:txBody>
      </p:sp>
      <p:sp>
        <p:nvSpPr>
          <p:cNvPr id="6" name="Rectangle: Top Corners Rounded 6">
            <a:extLst>
              <a:ext uri="{FF2B5EF4-FFF2-40B4-BE49-F238E27FC236}">
                <a16:creationId xmlns:a16="http://schemas.microsoft.com/office/drawing/2014/main" xmlns="" id="{1258BB07-9107-8A45-918E-EBC56867BBEF}"/>
              </a:ext>
            </a:extLst>
          </p:cNvPr>
          <p:cNvSpPr/>
          <p:nvPr/>
        </p:nvSpPr>
        <p:spPr>
          <a:xfrm>
            <a:off x="263302" y="1051563"/>
            <a:ext cx="1543196" cy="329184"/>
          </a:xfrm>
          <a:prstGeom prst="round2Same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IN" sz="1600" dirty="0"/>
              <a:t>Forward()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EA1BD413-1850-6040-BA0F-D9533DF60653}"/>
              </a:ext>
            </a:extLst>
          </p:cNvPr>
          <p:cNvSpPr/>
          <p:nvPr/>
        </p:nvSpPr>
        <p:spPr>
          <a:xfrm>
            <a:off x="763295" y="2465099"/>
            <a:ext cx="10876073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RequestDispatcher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rd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 =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request.getRequestDispatcher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("/1.html");  </a:t>
            </a:r>
          </a:p>
          <a:p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rd.forward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(request, response);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8E4CD58B-2119-2F4C-9493-7861331786DA}"/>
              </a:ext>
            </a:extLst>
          </p:cNvPr>
          <p:cNvSpPr/>
          <p:nvPr/>
        </p:nvSpPr>
        <p:spPr>
          <a:xfrm>
            <a:off x="263303" y="2465099"/>
            <a:ext cx="499993" cy="646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1</a:t>
            </a:r>
          </a:p>
          <a:p>
            <a:pPr algn="r"/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2</a:t>
            </a:r>
          </a:p>
        </p:txBody>
      </p:sp>
      <p:sp>
        <p:nvSpPr>
          <p:cNvPr id="9" name="Rectangle: Top Corners Rounded 6">
            <a:extLst>
              <a:ext uri="{FF2B5EF4-FFF2-40B4-BE49-F238E27FC236}">
                <a16:creationId xmlns:a16="http://schemas.microsoft.com/office/drawing/2014/main" xmlns="" id="{E9AB1DFE-177C-5444-AC87-FFEDAD28100F}"/>
              </a:ext>
            </a:extLst>
          </p:cNvPr>
          <p:cNvSpPr/>
          <p:nvPr/>
        </p:nvSpPr>
        <p:spPr>
          <a:xfrm>
            <a:off x="263302" y="2135915"/>
            <a:ext cx="1543196" cy="329184"/>
          </a:xfrm>
          <a:prstGeom prst="round2Same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IN" sz="1600" dirty="0"/>
              <a:t>Forward()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D2E6305E-40EB-834E-AC52-17385E62DA58}"/>
              </a:ext>
            </a:extLst>
          </p:cNvPr>
          <p:cNvSpPr/>
          <p:nvPr/>
        </p:nvSpPr>
        <p:spPr>
          <a:xfrm>
            <a:off x="763295" y="4109078"/>
            <a:ext cx="10876073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RequestDispatcher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rd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request.getRequestDispatcher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("servlet2");  </a:t>
            </a:r>
          </a:p>
          <a:p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rd.include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(request, response);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F89E3236-3553-E74F-BB64-D52F582228EA}"/>
              </a:ext>
            </a:extLst>
          </p:cNvPr>
          <p:cNvSpPr/>
          <p:nvPr/>
        </p:nvSpPr>
        <p:spPr>
          <a:xfrm>
            <a:off x="263303" y="4109078"/>
            <a:ext cx="499993" cy="646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1</a:t>
            </a:r>
          </a:p>
          <a:p>
            <a:pPr algn="r"/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2</a:t>
            </a:r>
          </a:p>
        </p:txBody>
      </p:sp>
      <p:sp>
        <p:nvSpPr>
          <p:cNvPr id="12" name="Rectangle: Top Corners Rounded 6">
            <a:extLst>
              <a:ext uri="{FF2B5EF4-FFF2-40B4-BE49-F238E27FC236}">
                <a16:creationId xmlns:a16="http://schemas.microsoft.com/office/drawing/2014/main" xmlns="" id="{31B567FF-6344-6D42-A69A-0FBB0A8EDEFB}"/>
              </a:ext>
            </a:extLst>
          </p:cNvPr>
          <p:cNvSpPr/>
          <p:nvPr/>
        </p:nvSpPr>
        <p:spPr>
          <a:xfrm>
            <a:off x="263302" y="3779894"/>
            <a:ext cx="1543196" cy="329184"/>
          </a:xfrm>
          <a:prstGeom prst="round2Same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IN" sz="1600" dirty="0"/>
              <a:t>Include()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CE3825C0-0C2D-564B-B908-A11AF95EC1A9}"/>
              </a:ext>
            </a:extLst>
          </p:cNvPr>
          <p:cNvSpPr/>
          <p:nvPr/>
        </p:nvSpPr>
        <p:spPr>
          <a:xfrm>
            <a:off x="763295" y="5155119"/>
            <a:ext cx="10876073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RequestDispatcher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rd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 =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request.getRequestDispatcher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("/1.html");  </a:t>
            </a:r>
          </a:p>
          <a:p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rd.include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(request, response);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352E25D8-2557-D940-9036-FC8BFCEAAEAA}"/>
              </a:ext>
            </a:extLst>
          </p:cNvPr>
          <p:cNvSpPr/>
          <p:nvPr/>
        </p:nvSpPr>
        <p:spPr>
          <a:xfrm>
            <a:off x="263303" y="5155119"/>
            <a:ext cx="499993" cy="646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1</a:t>
            </a:r>
          </a:p>
          <a:p>
            <a:pPr algn="r"/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2</a:t>
            </a:r>
          </a:p>
        </p:txBody>
      </p:sp>
      <p:sp>
        <p:nvSpPr>
          <p:cNvPr id="15" name="Rectangle: Top Corners Rounded 6">
            <a:extLst>
              <a:ext uri="{FF2B5EF4-FFF2-40B4-BE49-F238E27FC236}">
                <a16:creationId xmlns:a16="http://schemas.microsoft.com/office/drawing/2014/main" xmlns="" id="{77A66954-7964-5C4E-B99C-512250FBCF6C}"/>
              </a:ext>
            </a:extLst>
          </p:cNvPr>
          <p:cNvSpPr/>
          <p:nvPr/>
        </p:nvSpPr>
        <p:spPr>
          <a:xfrm>
            <a:off x="263302" y="4825935"/>
            <a:ext cx="1543196" cy="329184"/>
          </a:xfrm>
          <a:prstGeom prst="round2Same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IN" sz="1600" dirty="0"/>
              <a:t>Include()</a:t>
            </a:r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1325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animBg="1"/>
      <p:bldP spid="5" grpId="0" animBg="1"/>
      <p:bldP spid="6" grpId="0" animBg="1"/>
      <p:bldP spid="7" grpId="0" uiExpand="1" build="p" animBg="1"/>
      <p:bldP spid="8" grpId="0" animBg="1"/>
      <p:bldP spid="9" grpId="0" animBg="1"/>
      <p:bldP spid="10" grpId="0" uiExpand="1" build="p" animBg="1"/>
      <p:bldP spid="11" grpId="0" animBg="1"/>
      <p:bldP spid="12" grpId="0" animBg="1"/>
      <p:bldP spid="13" grpId="0" uiExpand="1" build="p" animBg="1"/>
      <p:bldP spid="14" grpId="0" animBg="1"/>
      <p:bldP spid="15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F2E308C-CFC8-5F42-BC25-29832FA200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RequestDispatcher</a:t>
            </a:r>
            <a:r>
              <a:rPr lang="en-US" dirty="0"/>
              <a:t>: Servlet Program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01772569-018C-9548-B499-80BB1F0E37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143" y="906966"/>
            <a:ext cx="3586586" cy="220980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xmlns="" id="{D37D26F5-0137-8447-9378-A6B214873C52}"/>
              </a:ext>
            </a:extLst>
          </p:cNvPr>
          <p:cNvSpPr/>
          <p:nvPr/>
        </p:nvSpPr>
        <p:spPr>
          <a:xfrm>
            <a:off x="4879643" y="1211766"/>
            <a:ext cx="2432713" cy="838200"/>
          </a:xfrm>
          <a:prstGeom prst="ellipse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Validate Servlet</a:t>
            </a:r>
          </a:p>
          <a:p>
            <a:pPr algn="ctr"/>
            <a:r>
              <a:rPr lang="en-US" sz="1600" i="1" dirty="0">
                <a:solidFill>
                  <a:schemeClr val="tx1"/>
                </a:solidFill>
              </a:rPr>
              <a:t>[CallServlet.java]</a:t>
            </a:r>
          </a:p>
        </p:txBody>
      </p:sp>
      <p:cxnSp>
        <p:nvCxnSpPr>
          <p:cNvPr id="6" name="Elbow Connector 5">
            <a:extLst>
              <a:ext uri="{FF2B5EF4-FFF2-40B4-BE49-F238E27FC236}">
                <a16:creationId xmlns:a16="http://schemas.microsoft.com/office/drawing/2014/main" xmlns="" id="{2D1CC48D-CA31-AE47-B682-E3E6317E3A4C}"/>
              </a:ext>
            </a:extLst>
          </p:cNvPr>
          <p:cNvCxnSpPr>
            <a:endCxn id="5" idx="2"/>
          </p:cNvCxnSpPr>
          <p:nvPr/>
        </p:nvCxnSpPr>
        <p:spPr>
          <a:xfrm flipV="1">
            <a:off x="1526843" y="1630866"/>
            <a:ext cx="3352800" cy="1104900"/>
          </a:xfrm>
          <a:prstGeom prst="bentConnector3">
            <a:avLst>
              <a:gd name="adj1" fmla="val 85007"/>
            </a:avLst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iamond 6">
            <a:extLst>
              <a:ext uri="{FF2B5EF4-FFF2-40B4-BE49-F238E27FC236}">
                <a16:creationId xmlns:a16="http://schemas.microsoft.com/office/drawing/2014/main" xmlns="" id="{26F8330B-140D-F54F-ACB8-4731C21F5161}"/>
              </a:ext>
            </a:extLst>
          </p:cNvPr>
          <p:cNvSpPr/>
          <p:nvPr/>
        </p:nvSpPr>
        <p:spPr>
          <a:xfrm>
            <a:off x="5269010" y="2534100"/>
            <a:ext cx="1641144" cy="1143000"/>
          </a:xfrm>
          <a:prstGeom prst="diamond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IsValid</a:t>
            </a:r>
            <a:r>
              <a:rPr lang="en-US" dirty="0">
                <a:solidFill>
                  <a:schemeClr val="tx1"/>
                </a:solidFill>
              </a:rPr>
              <a:t>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339A7498-3BFE-EA48-B2F8-25E0109C9F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0243" y="4229603"/>
            <a:ext cx="3190570" cy="193857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AB0AAA77-7D15-924D-9B2D-B8B05C79DF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7443" y="4161234"/>
            <a:ext cx="3110762" cy="2006943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xmlns="" id="{069F6522-499E-444E-9F7F-D1B7196864E5}"/>
              </a:ext>
            </a:extLst>
          </p:cNvPr>
          <p:cNvCxnSpPr>
            <a:stCxn id="5" idx="4"/>
            <a:endCxn id="7" idx="0"/>
          </p:cNvCxnSpPr>
          <p:nvPr/>
        </p:nvCxnSpPr>
        <p:spPr>
          <a:xfrm flipH="1">
            <a:off x="6089582" y="2049966"/>
            <a:ext cx="6418" cy="484134"/>
          </a:xfrm>
          <a:prstGeom prst="straightConnector1">
            <a:avLst/>
          </a:prstGeom>
          <a:ln w="254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xmlns="" id="{4D433182-3F9F-904D-8BAB-7015478CDF93}"/>
              </a:ext>
            </a:extLst>
          </p:cNvPr>
          <p:cNvCxnSpPr>
            <a:stCxn id="7" idx="1"/>
          </p:cNvCxnSpPr>
          <p:nvPr/>
        </p:nvCxnSpPr>
        <p:spPr>
          <a:xfrm rot="10800000" flipV="1">
            <a:off x="4175646" y="3105599"/>
            <a:ext cx="1093364" cy="1135169"/>
          </a:xfrm>
          <a:prstGeom prst="bentConnector2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Elbow Connector 11">
            <a:extLst>
              <a:ext uri="{FF2B5EF4-FFF2-40B4-BE49-F238E27FC236}">
                <a16:creationId xmlns:a16="http://schemas.microsoft.com/office/drawing/2014/main" xmlns="" id="{99FC2BDC-7FBD-864E-AE8F-F8B0A9831D61}"/>
              </a:ext>
            </a:extLst>
          </p:cNvPr>
          <p:cNvCxnSpPr>
            <a:stCxn id="7" idx="3"/>
            <a:endCxn id="9" idx="0"/>
          </p:cNvCxnSpPr>
          <p:nvPr/>
        </p:nvCxnSpPr>
        <p:spPr>
          <a:xfrm>
            <a:off x="6910154" y="3105600"/>
            <a:ext cx="972670" cy="1055634"/>
          </a:xfrm>
          <a:prstGeom prst="bentConnector2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7DF5CBF7-89A8-9C4C-A32F-3403E1BD7DF2}"/>
              </a:ext>
            </a:extLst>
          </p:cNvPr>
          <p:cNvSpPr txBox="1"/>
          <p:nvPr/>
        </p:nvSpPr>
        <p:spPr>
          <a:xfrm>
            <a:off x="4547132" y="2747434"/>
            <a:ext cx="485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53DD109B-F91D-B140-B7B4-06473336988E}"/>
              </a:ext>
            </a:extLst>
          </p:cNvPr>
          <p:cNvSpPr txBox="1"/>
          <p:nvPr/>
        </p:nvSpPr>
        <p:spPr>
          <a:xfrm>
            <a:off x="7071734" y="2759228"/>
            <a:ext cx="455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F6F49466-7D0C-444C-B1A8-B2D22CDE3F5E}"/>
              </a:ext>
            </a:extLst>
          </p:cNvPr>
          <p:cNvSpPr txBox="1"/>
          <p:nvPr/>
        </p:nvSpPr>
        <p:spPr>
          <a:xfrm>
            <a:off x="7880549" y="3503906"/>
            <a:ext cx="18680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[include: 1.html]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E981510D-524B-5244-AB91-87C4C340E1DA}"/>
              </a:ext>
            </a:extLst>
          </p:cNvPr>
          <p:cNvSpPr txBox="1"/>
          <p:nvPr/>
        </p:nvSpPr>
        <p:spPr>
          <a:xfrm>
            <a:off x="1888979" y="3649897"/>
            <a:ext cx="23215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[forward: FwdDemo.java]</a:t>
            </a:r>
          </a:p>
        </p:txBody>
      </p:sp>
    </p:spTree>
    <p:extLst>
      <p:ext uri="{BB962C8B-B14F-4D97-AF65-F5344CB8AC3E}">
        <p14:creationId xmlns:p14="http://schemas.microsoft.com/office/powerpoint/2010/main" val="2189264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13" grpId="0"/>
      <p:bldP spid="14" grpId="0"/>
      <p:bldP spid="15" grpId="0"/>
      <p:bldP spid="16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5A04F03-10AF-7043-AA07-A2FFDA3430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RequestDispatcher</a:t>
            </a:r>
            <a:r>
              <a:rPr lang="en-US" dirty="0"/>
              <a:t>: 1.html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4D7903B7-3329-B742-8823-EB3C518AE103}"/>
              </a:ext>
            </a:extLst>
          </p:cNvPr>
          <p:cNvSpPr/>
          <p:nvPr/>
        </p:nvSpPr>
        <p:spPr>
          <a:xfrm>
            <a:off x="679986" y="1185351"/>
            <a:ext cx="8207538" cy="267765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&lt;html&gt;</a:t>
            </a:r>
          </a:p>
          <a:p>
            <a:pPr>
              <a:lnSpc>
                <a:spcPct val="100000"/>
              </a:lnSpc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&lt;head&gt;</a:t>
            </a:r>
          </a:p>
          <a:p>
            <a:pPr>
              <a:lnSpc>
                <a:spcPct val="100000"/>
              </a:lnSpc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4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&lt;title&gt;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1.html</a:t>
            </a:r>
            <a:r>
              <a:rPr lang="en-US" sz="14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&lt;/title&gt;</a:t>
            </a:r>
          </a:p>
          <a:p>
            <a:pPr>
              <a:lnSpc>
                <a:spcPct val="100000"/>
              </a:lnSpc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&lt;/head&gt;</a:t>
            </a:r>
          </a:p>
          <a:p>
            <a:pPr>
              <a:lnSpc>
                <a:spcPct val="100000"/>
              </a:lnSpc>
            </a:pPr>
            <a:r>
              <a:rPr lang="en-US" sz="14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&lt;body&gt;</a:t>
            </a:r>
          </a:p>
          <a:p>
            <a:pPr>
              <a:lnSpc>
                <a:spcPct val="100000"/>
              </a:lnSpc>
            </a:pPr>
            <a:r>
              <a:rPr lang="en-US" sz="14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&lt;form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action=</a:t>
            </a:r>
            <a:r>
              <a:rPr lang="en-US" sz="14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"/Dispatcher/</a:t>
            </a:r>
            <a:r>
              <a:rPr lang="en-US" sz="1400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CallServlet</a:t>
            </a:r>
            <a:r>
              <a:rPr lang="en-US" sz="14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method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4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"POST"</a:t>
            </a:r>
            <a:r>
              <a:rPr lang="en-US" sz="14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>
              <a:lnSpc>
                <a:spcPct val="100000"/>
              </a:lnSpc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lang="en-US" sz="14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&lt;p&gt;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Login ID</a:t>
            </a:r>
            <a:r>
              <a:rPr lang="en-US" sz="14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:&lt;input </a:t>
            </a:r>
            <a:r>
              <a:rPr lang="en-US" sz="1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type=</a:t>
            </a:r>
            <a:r>
              <a:rPr lang="en-US" sz="14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"text"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name=</a:t>
            </a:r>
            <a:r>
              <a:rPr lang="en-US" sz="14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"login"</a:t>
            </a:r>
            <a:r>
              <a:rPr lang="en-US" sz="14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&gt;&lt;/p&gt;</a:t>
            </a:r>
          </a:p>
          <a:p>
            <a:pPr>
              <a:lnSpc>
                <a:spcPct val="100000"/>
              </a:lnSpc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lang="en-US" sz="14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&lt;p&gt;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Password:</a:t>
            </a:r>
            <a:r>
              <a:rPr lang="en-US" sz="14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&lt;input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type=</a:t>
            </a:r>
            <a:r>
              <a:rPr lang="en-US" sz="14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"text"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name=</a:t>
            </a:r>
            <a:r>
              <a:rPr lang="en-US" sz="14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400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pwd</a:t>
            </a:r>
            <a:r>
              <a:rPr lang="en-US" sz="14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4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&gt;&lt;/p&gt;</a:t>
            </a:r>
          </a:p>
          <a:p>
            <a:pPr>
              <a:lnSpc>
                <a:spcPct val="100000"/>
              </a:lnSpc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lang="en-US" sz="14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&lt;p&gt;&lt;input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type=</a:t>
            </a:r>
            <a:r>
              <a:rPr lang="en-US" sz="14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"submit"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value=</a:t>
            </a:r>
            <a:r>
              <a:rPr lang="en-US" sz="14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"Sign In"</a:t>
            </a:r>
            <a:r>
              <a:rPr lang="en-US" sz="14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&gt;&lt;/p&gt;</a:t>
            </a:r>
          </a:p>
          <a:p>
            <a:pPr>
              <a:lnSpc>
                <a:spcPct val="100000"/>
              </a:lnSpc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4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&lt;/form&gt;</a:t>
            </a:r>
          </a:p>
          <a:p>
            <a:pPr>
              <a:lnSpc>
                <a:spcPct val="100000"/>
              </a:lnSpc>
            </a:pPr>
            <a:r>
              <a:rPr lang="en-US" sz="14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&lt;/body&gt;</a:t>
            </a:r>
          </a:p>
          <a:p>
            <a:pPr>
              <a:lnSpc>
                <a:spcPct val="100000"/>
              </a:lnSpc>
            </a:pPr>
            <a:r>
              <a:rPr lang="en-US" sz="14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&lt;/html&gt;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0814EED6-83E0-9440-BA61-83478FC77514}"/>
              </a:ext>
            </a:extLst>
          </p:cNvPr>
          <p:cNvSpPr/>
          <p:nvPr/>
        </p:nvSpPr>
        <p:spPr>
          <a:xfrm>
            <a:off x="179993" y="1185351"/>
            <a:ext cx="499993" cy="267765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1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2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3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4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5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6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7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8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9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10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11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12</a:t>
            </a:r>
          </a:p>
        </p:txBody>
      </p:sp>
      <p:sp>
        <p:nvSpPr>
          <p:cNvPr id="6" name="Rectangle: Top Corners Rounded 6">
            <a:extLst>
              <a:ext uri="{FF2B5EF4-FFF2-40B4-BE49-F238E27FC236}">
                <a16:creationId xmlns:a16="http://schemas.microsoft.com/office/drawing/2014/main" xmlns="" id="{03158809-504C-814F-B505-7A8A1A938B7C}"/>
              </a:ext>
            </a:extLst>
          </p:cNvPr>
          <p:cNvSpPr/>
          <p:nvPr/>
        </p:nvSpPr>
        <p:spPr>
          <a:xfrm>
            <a:off x="179993" y="856167"/>
            <a:ext cx="1537296" cy="329184"/>
          </a:xfrm>
          <a:prstGeom prst="round2Same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IN" sz="1600" dirty="0"/>
              <a:t>1.html</a:t>
            </a:r>
            <a:endParaRPr lang="en-US" sz="1600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49F1E414-FACA-CD41-A15C-13EA275FEE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11" y="4087308"/>
            <a:ext cx="6228948" cy="19145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7491146E-6913-3540-B818-07FDB58F8E15}"/>
              </a:ext>
            </a:extLst>
          </p:cNvPr>
          <p:cNvSpPr txBox="1"/>
          <p:nvPr/>
        </p:nvSpPr>
        <p:spPr>
          <a:xfrm>
            <a:off x="6980663" y="5118410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5553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animBg="1"/>
      <p:bldP spid="5" grpId="0" animBg="1"/>
      <p:bldP spid="6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C5B6F3E-BE1C-104B-AA44-A2867F76D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RequestDispatcher</a:t>
            </a:r>
            <a:r>
              <a:rPr lang="en-US" dirty="0"/>
              <a:t>: Validate Servlet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518ABD18-32A2-F14B-8B03-2665861E9B57}"/>
              </a:ext>
            </a:extLst>
          </p:cNvPr>
          <p:cNvSpPr/>
          <p:nvPr/>
        </p:nvSpPr>
        <p:spPr>
          <a:xfrm>
            <a:off x="679986" y="1185351"/>
            <a:ext cx="10092092" cy="44012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CallServlet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extends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HttpServlet</a:t>
            </a: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{   </a:t>
            </a:r>
          </a:p>
          <a:p>
            <a:r>
              <a:rPr lang="en-US" sz="14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public void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doPost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HttpServletRequest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request,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HttpServletResponse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response) </a:t>
            </a:r>
          </a:p>
          <a:p>
            <a:r>
              <a:rPr lang="en-US" sz="14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		throws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ServletException,IOException</a:t>
            </a: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{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response.setContentType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"text/html"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PrintWriter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out=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response.getWriter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RequestDispatcher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rd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String login=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request.getParameter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"login"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String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pwd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request.getParameter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400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pwd</a:t>
            </a:r>
            <a:r>
              <a:rPr lang="en-US" sz="14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4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login.equals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"java"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&amp;&amp;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pwd.equals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"servlet"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{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rd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request.getRequestDispatcher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400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FwdDemo</a:t>
            </a:r>
            <a:r>
              <a:rPr lang="en-US" sz="14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rd.forward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(request, response);}//if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4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{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out.println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"&lt;p&gt;&lt;h1&gt;Incorrect Login Id/Password 	&lt;/h1&gt;&lt;/p&gt;"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rd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request.getRequestDispatcher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"/1.html"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rd.include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(request, response); 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}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dopost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7AA5AB17-3375-A647-AFEB-AEDD4A5830E0}"/>
              </a:ext>
            </a:extLst>
          </p:cNvPr>
          <p:cNvSpPr/>
          <p:nvPr/>
        </p:nvSpPr>
        <p:spPr>
          <a:xfrm>
            <a:off x="179993" y="1185351"/>
            <a:ext cx="499993" cy="440120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1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2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3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4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5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6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7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8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9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10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11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12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13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14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15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16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17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18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19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20</a:t>
            </a:r>
          </a:p>
        </p:txBody>
      </p:sp>
      <p:sp>
        <p:nvSpPr>
          <p:cNvPr id="6" name="Rectangle: Top Corners Rounded 6">
            <a:extLst>
              <a:ext uri="{FF2B5EF4-FFF2-40B4-BE49-F238E27FC236}">
                <a16:creationId xmlns:a16="http://schemas.microsoft.com/office/drawing/2014/main" xmlns="" id="{DC2D82C8-1992-4C48-8DBC-2E7D685E31F5}"/>
              </a:ext>
            </a:extLst>
          </p:cNvPr>
          <p:cNvSpPr/>
          <p:nvPr/>
        </p:nvSpPr>
        <p:spPr>
          <a:xfrm>
            <a:off x="179993" y="856167"/>
            <a:ext cx="1537296" cy="329184"/>
          </a:xfrm>
          <a:prstGeom prst="round2Same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IN" sz="1600" dirty="0" err="1"/>
              <a:t>callServlet.java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xmlns="" id="{6A7C1F08-4C6E-6E45-B081-42C4529623D6}"/>
              </a:ext>
            </a:extLst>
          </p:cNvPr>
          <p:cNvSpPr/>
          <p:nvPr/>
        </p:nvSpPr>
        <p:spPr>
          <a:xfrm>
            <a:off x="1873405" y="3303175"/>
            <a:ext cx="4817328" cy="510542"/>
          </a:xfrm>
          <a:prstGeom prst="roundRect">
            <a:avLst/>
          </a:prstGeom>
          <a:solidFill>
            <a:srgbClr val="FF0000">
              <a:alpha val="1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xmlns="" id="{39C657A5-B109-3342-B666-4EB1ACA9E884}"/>
              </a:ext>
            </a:extLst>
          </p:cNvPr>
          <p:cNvSpPr/>
          <p:nvPr/>
        </p:nvSpPr>
        <p:spPr>
          <a:xfrm>
            <a:off x="1691269" y="4189595"/>
            <a:ext cx="5181600" cy="510541"/>
          </a:xfrm>
          <a:prstGeom prst="roundRect">
            <a:avLst/>
          </a:prstGeom>
          <a:solidFill>
            <a:srgbClr val="FF0000">
              <a:alpha val="1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577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animBg="1"/>
      <p:bldP spid="5" grpId="0" animBg="1"/>
      <p:bldP spid="6" grpId="0" animBg="1"/>
      <p:bldP spid="7" grpId="0" animBg="1"/>
      <p:bldP spid="8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B153BEE-A7D2-B742-9601-92F50306C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RequestDispatcher</a:t>
            </a:r>
            <a:r>
              <a:rPr lang="en-US" dirty="0"/>
              <a:t>: </a:t>
            </a:r>
            <a:r>
              <a:rPr lang="en-US" dirty="0" err="1"/>
              <a:t>fwdDemo.java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75266C7B-993A-4147-A462-AC3C5B14C9AA}"/>
              </a:ext>
            </a:extLst>
          </p:cNvPr>
          <p:cNvSpPr/>
          <p:nvPr/>
        </p:nvSpPr>
        <p:spPr>
          <a:xfrm>
            <a:off x="679986" y="1185351"/>
            <a:ext cx="10092092" cy="28931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javax.servlet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.*;</a:t>
            </a:r>
          </a:p>
          <a:p>
            <a:r>
              <a:rPr lang="en-US" sz="14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javax.servlet.http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.*;</a:t>
            </a:r>
          </a:p>
          <a:p>
            <a:r>
              <a:rPr lang="en-US" sz="14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java.io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.*;</a:t>
            </a:r>
          </a:p>
          <a:p>
            <a:r>
              <a:rPr lang="en-US" sz="14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FwdDemo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extends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HttpServlet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{   </a:t>
            </a:r>
          </a:p>
          <a:p>
            <a:r>
              <a:rPr lang="en-US" sz="14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void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doPost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HttpServletRequest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request,HttpServletResponse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response)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					 </a:t>
            </a:r>
            <a:r>
              <a:rPr lang="en-US" sz="14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throws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ServletException,IOException</a:t>
            </a: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{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response.setContentType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"text/html"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PrintWriter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out=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response.getWriter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String username=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request.getParameter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"login"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out.println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"&lt;h1&gt;"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US" sz="14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"Welcome "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+username+</a:t>
            </a:r>
            <a:r>
              <a:rPr lang="en-US" sz="14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"&lt;/h1&gt;"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} 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13EDBFEF-8F11-8E4B-B9A9-1D9FE2B44FCC}"/>
              </a:ext>
            </a:extLst>
          </p:cNvPr>
          <p:cNvSpPr/>
          <p:nvPr/>
        </p:nvSpPr>
        <p:spPr>
          <a:xfrm>
            <a:off x="179993" y="1185351"/>
            <a:ext cx="499993" cy="28931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1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2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3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4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5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6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7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8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9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10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11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12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13</a:t>
            </a:r>
          </a:p>
        </p:txBody>
      </p:sp>
      <p:sp>
        <p:nvSpPr>
          <p:cNvPr id="6" name="Rectangle: Top Corners Rounded 6">
            <a:extLst>
              <a:ext uri="{FF2B5EF4-FFF2-40B4-BE49-F238E27FC236}">
                <a16:creationId xmlns:a16="http://schemas.microsoft.com/office/drawing/2014/main" xmlns="" id="{D75D7802-FDC6-1749-95F8-84547BE0E4CB}"/>
              </a:ext>
            </a:extLst>
          </p:cNvPr>
          <p:cNvSpPr/>
          <p:nvPr/>
        </p:nvSpPr>
        <p:spPr>
          <a:xfrm>
            <a:off x="179993" y="856167"/>
            <a:ext cx="1537296" cy="329184"/>
          </a:xfrm>
          <a:prstGeom prst="round2Same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IN" sz="1600" dirty="0" err="1"/>
              <a:t>fwdDemo.java</a:t>
            </a:r>
            <a:endParaRPr lang="en-US" sz="1600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A1C8BD21-745E-5548-A48F-C622AD84FA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993" y="4315522"/>
            <a:ext cx="6638925" cy="147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924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animBg="1"/>
      <p:bldP spid="5" grpId="0" animBg="1"/>
      <p:bldP spid="6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4A0C69C-A5EC-ED41-931F-9D7B3EB8A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RequestDispatcher</a:t>
            </a:r>
            <a:r>
              <a:rPr lang="en-US" dirty="0"/>
              <a:t>: </a:t>
            </a:r>
            <a:r>
              <a:rPr lang="en-US" dirty="0" err="1"/>
              <a:t>web.xml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8EA665B0-B705-2D43-B05A-D1E734753D00}"/>
              </a:ext>
            </a:extLst>
          </p:cNvPr>
          <p:cNvSpPr/>
          <p:nvPr/>
        </p:nvSpPr>
        <p:spPr>
          <a:xfrm>
            <a:off x="679986" y="1185351"/>
            <a:ext cx="10092092" cy="418576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&lt;web-app&gt;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&lt;servlet&gt;</a:t>
            </a:r>
          </a:p>
          <a:p>
            <a:r>
              <a:rPr lang="en-US" sz="14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&lt;servlet-name&gt;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FwdDemo</a:t>
            </a:r>
            <a:r>
              <a:rPr lang="en-US" sz="14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&lt;/servlet-name&gt;</a:t>
            </a:r>
          </a:p>
          <a:p>
            <a:r>
              <a:rPr lang="en-US" sz="14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&lt;servlet-class&gt;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FwdDemo</a:t>
            </a:r>
            <a:r>
              <a:rPr lang="en-US" sz="14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&lt;/servlet-class&gt;</a:t>
            </a:r>
          </a:p>
          <a:p>
            <a:r>
              <a:rPr lang="en-US" sz="14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&lt;/servlet&gt;</a:t>
            </a:r>
          </a:p>
          <a:p>
            <a:r>
              <a:rPr lang="en-US" sz="14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&lt;servlet&gt;</a:t>
            </a:r>
          </a:p>
          <a:p>
            <a:r>
              <a:rPr lang="en-US" sz="14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&lt;servlet-name&gt;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CallServlet</a:t>
            </a:r>
            <a:r>
              <a:rPr lang="en-US" sz="14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&lt;/servlet-name&gt;</a:t>
            </a:r>
          </a:p>
          <a:p>
            <a:r>
              <a:rPr lang="en-US" sz="14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&lt;servlet-class&gt;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CallServlet</a:t>
            </a:r>
            <a:r>
              <a:rPr lang="en-US" sz="14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&lt;/servlet-class&gt;</a:t>
            </a:r>
          </a:p>
          <a:p>
            <a:r>
              <a:rPr lang="en-US" sz="14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&lt;/servlet&gt;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&lt;servlet-mapping&gt;</a:t>
            </a:r>
          </a:p>
          <a:p>
            <a:r>
              <a:rPr lang="en-US" sz="14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&lt;servlet-name&gt;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FwdDemo</a:t>
            </a:r>
            <a:r>
              <a:rPr lang="en-US" sz="14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&lt;/servlet-name&gt;</a:t>
            </a:r>
          </a:p>
          <a:p>
            <a:r>
              <a:rPr lang="en-US" sz="14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&lt;</a:t>
            </a:r>
            <a:r>
              <a:rPr lang="en-US" sz="1400" b="1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url</a:t>
            </a:r>
            <a:r>
              <a:rPr lang="en-US" sz="14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-pattern&gt;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FwdDemo</a:t>
            </a:r>
            <a:r>
              <a:rPr lang="en-US" sz="14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US" sz="1400" b="1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url</a:t>
            </a:r>
            <a:r>
              <a:rPr lang="en-US" sz="14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-pattern&gt;</a:t>
            </a:r>
          </a:p>
          <a:p>
            <a:r>
              <a:rPr lang="en-US" sz="14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&lt;/servlet-mapping&gt;</a:t>
            </a:r>
          </a:p>
          <a:p>
            <a:r>
              <a:rPr lang="en-US" sz="14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&lt;servlet-mapping&gt;</a:t>
            </a:r>
          </a:p>
          <a:p>
            <a:r>
              <a:rPr lang="en-US" sz="14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&lt;servlet-name&gt;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CallServlet</a:t>
            </a:r>
            <a:r>
              <a:rPr lang="en-US" sz="14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&lt;/servlet-name&gt;</a:t>
            </a:r>
          </a:p>
          <a:p>
            <a:r>
              <a:rPr lang="en-US" sz="14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&lt;</a:t>
            </a:r>
            <a:r>
              <a:rPr lang="en-US" sz="1400" b="1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url</a:t>
            </a:r>
            <a:r>
              <a:rPr lang="en-US" sz="14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-pattern&gt;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CallServlet</a:t>
            </a:r>
            <a:r>
              <a:rPr lang="en-US" sz="14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US" sz="1400" b="1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url</a:t>
            </a:r>
            <a:r>
              <a:rPr lang="en-US" sz="14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-pattern&gt;</a:t>
            </a:r>
          </a:p>
          <a:p>
            <a:r>
              <a:rPr lang="en-US" sz="14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&lt;/servlet-mapping&gt;</a:t>
            </a:r>
          </a:p>
          <a:p>
            <a:r>
              <a:rPr lang="en-US" sz="14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&lt;/web-app&gt;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96099AF3-9D03-D546-8061-B7E56EC93FB2}"/>
              </a:ext>
            </a:extLst>
          </p:cNvPr>
          <p:cNvSpPr/>
          <p:nvPr/>
        </p:nvSpPr>
        <p:spPr>
          <a:xfrm>
            <a:off x="179993" y="1185351"/>
            <a:ext cx="499993" cy="418576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1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2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3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4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5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6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7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8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9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10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11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12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13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14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15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16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17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18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19</a:t>
            </a:r>
          </a:p>
        </p:txBody>
      </p:sp>
      <p:sp>
        <p:nvSpPr>
          <p:cNvPr id="6" name="Rectangle: Top Corners Rounded 6">
            <a:extLst>
              <a:ext uri="{FF2B5EF4-FFF2-40B4-BE49-F238E27FC236}">
                <a16:creationId xmlns:a16="http://schemas.microsoft.com/office/drawing/2014/main" xmlns="" id="{1F863E83-EB43-CF4B-9811-F3C493CEB5EE}"/>
              </a:ext>
            </a:extLst>
          </p:cNvPr>
          <p:cNvSpPr/>
          <p:nvPr/>
        </p:nvSpPr>
        <p:spPr>
          <a:xfrm>
            <a:off x="179993" y="856167"/>
            <a:ext cx="1537296" cy="329184"/>
          </a:xfrm>
          <a:prstGeom prst="round2Same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IN" sz="1600" dirty="0" err="1"/>
              <a:t>web.xml</a:t>
            </a:r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2554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animBg="1"/>
      <p:bldP spid="5" grpId="0" animBg="1"/>
      <p:bldP spid="6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9716A37-CB31-0B47-8F70-757486CB4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SendRedirect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1DEC389-92B4-3F45-9F5E-04094E2EBF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</a:t>
            </a:r>
            <a:r>
              <a:rPr lang="en-US" dirty="0">
                <a:solidFill>
                  <a:schemeClr val="accent6"/>
                </a:solidFill>
              </a:rPr>
              <a:t> </a:t>
            </a:r>
            <a:r>
              <a:rPr lang="en-US" b="1" dirty="0" err="1">
                <a:solidFill>
                  <a:schemeClr val="accent6"/>
                </a:solidFill>
              </a:rPr>
              <a:t>sendRedirect</a:t>
            </a:r>
            <a:r>
              <a:rPr lang="en-US" b="1" dirty="0">
                <a:solidFill>
                  <a:schemeClr val="accent6"/>
                </a:solidFill>
              </a:rPr>
              <a:t>()</a:t>
            </a:r>
            <a:r>
              <a:rPr lang="en-US" dirty="0">
                <a:solidFill>
                  <a:schemeClr val="accent6"/>
                </a:solidFill>
              </a:rPr>
              <a:t> </a:t>
            </a:r>
            <a:r>
              <a:rPr lang="en-US" dirty="0"/>
              <a:t>method of </a:t>
            </a:r>
            <a:r>
              <a:rPr lang="en-US" b="1" dirty="0" err="1">
                <a:solidFill>
                  <a:schemeClr val="accent6"/>
                </a:solidFill>
              </a:rPr>
              <a:t>HttpServletResponse</a:t>
            </a:r>
            <a:r>
              <a:rPr lang="en-US" dirty="0"/>
              <a:t> interface can be used to redirect response to another resource, it may be servlet, </a:t>
            </a:r>
            <a:r>
              <a:rPr lang="en-US" dirty="0" err="1"/>
              <a:t>jsp</a:t>
            </a:r>
            <a:r>
              <a:rPr lang="en-US" dirty="0"/>
              <a:t> or html file.</a:t>
            </a:r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F9421EF4-D2BB-FE44-913C-A5DD1356F975}"/>
              </a:ext>
            </a:extLst>
          </p:cNvPr>
          <p:cNvSpPr/>
          <p:nvPr/>
        </p:nvSpPr>
        <p:spPr>
          <a:xfrm>
            <a:off x="874807" y="2164016"/>
            <a:ext cx="10876073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sendRedirect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(String location) </a:t>
            </a:r>
            <a:r>
              <a:rPr lang="en-US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throws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IOException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83B05673-9EE0-F140-8A27-A97645EBCCBD}"/>
              </a:ext>
            </a:extLst>
          </p:cNvPr>
          <p:cNvSpPr/>
          <p:nvPr/>
        </p:nvSpPr>
        <p:spPr>
          <a:xfrm>
            <a:off x="374815" y="2164016"/>
            <a:ext cx="499993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1</a:t>
            </a:r>
          </a:p>
        </p:txBody>
      </p:sp>
      <p:sp>
        <p:nvSpPr>
          <p:cNvPr id="6" name="Rectangle: Top Corners Rounded 6">
            <a:extLst>
              <a:ext uri="{FF2B5EF4-FFF2-40B4-BE49-F238E27FC236}">
                <a16:creationId xmlns:a16="http://schemas.microsoft.com/office/drawing/2014/main" xmlns="" id="{B04F9C42-91F8-734D-B6E8-2EFA7C6A4C01}"/>
              </a:ext>
            </a:extLst>
          </p:cNvPr>
          <p:cNvSpPr/>
          <p:nvPr/>
        </p:nvSpPr>
        <p:spPr>
          <a:xfrm>
            <a:off x="374814" y="1834832"/>
            <a:ext cx="1543196" cy="329184"/>
          </a:xfrm>
          <a:prstGeom prst="round2Same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IN" sz="1600" dirty="0"/>
              <a:t>Syntax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2ACC4BC3-FBC3-4D42-9C2D-3103C25D6CDA}"/>
              </a:ext>
            </a:extLst>
          </p:cNvPr>
          <p:cNvSpPr txBox="1"/>
          <p:nvPr/>
        </p:nvSpPr>
        <p:spPr>
          <a:xfrm>
            <a:off x="3100039" y="408134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813ABA03-AF56-974A-9C08-EAD958B97947}"/>
              </a:ext>
            </a:extLst>
          </p:cNvPr>
          <p:cNvSpPr/>
          <p:nvPr/>
        </p:nvSpPr>
        <p:spPr>
          <a:xfrm>
            <a:off x="874807" y="3286635"/>
            <a:ext cx="10876073" cy="9233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response.sendRedirect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"http://</a:t>
            </a:r>
            <a:r>
              <a:rPr lang="en-US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www.darshan.ac.in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response.sendRedirect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"/1.html"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//relative path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  </a:t>
            </a:r>
          </a:p>
          <a:p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response.sendRedirect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"http://localhost:8080/1.html"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); </a:t>
            </a:r>
            <a:r>
              <a:rPr lang="en-US" dirty="0"/>
              <a:t> 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//absolute path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E80A1701-7E98-AF42-9749-9BB62E7A465F}"/>
              </a:ext>
            </a:extLst>
          </p:cNvPr>
          <p:cNvSpPr/>
          <p:nvPr/>
        </p:nvSpPr>
        <p:spPr>
          <a:xfrm>
            <a:off x="374815" y="3286635"/>
            <a:ext cx="499993" cy="92333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1</a:t>
            </a:r>
          </a:p>
          <a:p>
            <a:pPr algn="r"/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2</a:t>
            </a:r>
          </a:p>
          <a:p>
            <a:pPr algn="r"/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3</a:t>
            </a:r>
          </a:p>
        </p:txBody>
      </p:sp>
      <p:sp>
        <p:nvSpPr>
          <p:cNvPr id="10" name="Rectangle: Top Corners Rounded 6">
            <a:extLst>
              <a:ext uri="{FF2B5EF4-FFF2-40B4-BE49-F238E27FC236}">
                <a16:creationId xmlns:a16="http://schemas.microsoft.com/office/drawing/2014/main" xmlns="" id="{97247700-9934-0E4B-BD31-76F16F11F642}"/>
              </a:ext>
            </a:extLst>
          </p:cNvPr>
          <p:cNvSpPr/>
          <p:nvPr/>
        </p:nvSpPr>
        <p:spPr>
          <a:xfrm>
            <a:off x="374814" y="2957451"/>
            <a:ext cx="1543196" cy="329184"/>
          </a:xfrm>
          <a:prstGeom prst="round2Same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IN" sz="1600" dirty="0"/>
              <a:t>Example</a:t>
            </a:r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3147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animBg="1"/>
      <p:bldP spid="5" grpId="0" animBg="1"/>
      <p:bldP spid="6" grpId="0" animBg="1"/>
      <p:bldP spid="8" grpId="0" uiExpand="1" build="p" animBg="1"/>
      <p:bldP spid="9" grpId="0" animBg="1"/>
      <p:bldP spid="10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A079A54-241A-194B-B17F-7952972FA9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sendRedirect</a:t>
            </a:r>
            <a:r>
              <a:rPr lang="en-US" dirty="0"/>
              <a:t>(): Example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0CD484F7-80AA-4B45-A4C4-2BC677CDB610}"/>
              </a:ext>
            </a:extLst>
          </p:cNvPr>
          <p:cNvSpPr/>
          <p:nvPr/>
        </p:nvSpPr>
        <p:spPr>
          <a:xfrm>
            <a:off x="696387" y="1245962"/>
            <a:ext cx="10876073" cy="452431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130BB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Redirect </a:t>
            </a:r>
            <a:r>
              <a:rPr lang="en-US" sz="1600" b="1" dirty="0">
                <a:solidFill>
                  <a:srgbClr val="130BB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extends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HttpServlet</a:t>
            </a:r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{   </a:t>
            </a:r>
          </a:p>
          <a:p>
            <a:r>
              <a:rPr lang="en-US" sz="1600" b="1" dirty="0">
                <a:solidFill>
                  <a:srgbClr val="130BB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void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doGet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HttpServletRequest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request,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HttpServletResponse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response)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					</a:t>
            </a:r>
            <a:r>
              <a:rPr lang="en-US" sz="1600" b="1" dirty="0">
                <a:solidFill>
                  <a:srgbClr val="130BB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throws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ServletException,IOException</a:t>
            </a:r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{  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response.setContentType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"text/html"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PrintWriter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out=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response.getWriter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String login=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request.getParameter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"login"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String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pwd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request.getParameter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600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pwd</a:t>
            </a:r>
            <a:r>
              <a:rPr lang="en-US" sz="16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600" b="1" dirty="0">
                <a:solidFill>
                  <a:srgbClr val="130BB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login.equals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"java"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&amp;&amp;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pwd.equals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"servlet"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{  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response.sendRedirect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"/Dispatcher/Welcome"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}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600" b="1" dirty="0">
                <a:solidFill>
                  <a:srgbClr val="130BB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</a:p>
          <a:p>
            <a:r>
              <a:rPr lang="en-US" sz="1600" b="1" dirty="0">
                <a:solidFill>
                  <a:srgbClr val="130BB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  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{	   	     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response.sendRedirect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"/Dispatcher/</a:t>
            </a:r>
            <a:r>
              <a:rPr lang="en-US" sz="1600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redirect.html</a:t>
            </a:r>
            <a:r>
              <a:rPr lang="en-US" sz="16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	  }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} </a:t>
            </a:r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en-US" sz="16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doGet</a:t>
            </a:r>
            <a:endParaRPr 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3B0523F0-750B-4641-BA8A-634F771792E2}"/>
              </a:ext>
            </a:extLst>
          </p:cNvPr>
          <p:cNvSpPr/>
          <p:nvPr/>
        </p:nvSpPr>
        <p:spPr>
          <a:xfrm>
            <a:off x="196395" y="1245962"/>
            <a:ext cx="499993" cy="452431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1</a:t>
            </a:r>
          </a:p>
          <a:p>
            <a:pPr algn="r"/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2</a:t>
            </a:r>
          </a:p>
          <a:p>
            <a:pPr algn="r"/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3</a:t>
            </a:r>
          </a:p>
          <a:p>
            <a:pPr algn="r"/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4</a:t>
            </a:r>
          </a:p>
          <a:p>
            <a:pPr algn="r"/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5</a:t>
            </a:r>
          </a:p>
          <a:p>
            <a:pPr algn="r"/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6</a:t>
            </a:r>
          </a:p>
          <a:p>
            <a:pPr algn="r"/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7</a:t>
            </a:r>
          </a:p>
          <a:p>
            <a:pPr algn="r"/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8</a:t>
            </a:r>
          </a:p>
          <a:p>
            <a:pPr algn="r"/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9</a:t>
            </a:r>
          </a:p>
          <a:p>
            <a:pPr algn="r"/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10</a:t>
            </a:r>
          </a:p>
          <a:p>
            <a:pPr algn="r"/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11</a:t>
            </a:r>
          </a:p>
          <a:p>
            <a:pPr algn="r"/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12</a:t>
            </a:r>
          </a:p>
          <a:p>
            <a:pPr algn="r"/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13</a:t>
            </a:r>
          </a:p>
          <a:p>
            <a:pPr algn="r"/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14</a:t>
            </a:r>
          </a:p>
          <a:p>
            <a:pPr algn="r"/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15</a:t>
            </a:r>
          </a:p>
          <a:p>
            <a:pPr algn="r"/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16</a:t>
            </a:r>
          </a:p>
          <a:p>
            <a:pPr algn="r"/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17</a:t>
            </a:r>
          </a:p>
          <a:p>
            <a:pPr algn="r"/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18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6" name="Rectangle: Top Corners Rounded 6">
            <a:extLst>
              <a:ext uri="{FF2B5EF4-FFF2-40B4-BE49-F238E27FC236}">
                <a16:creationId xmlns:a16="http://schemas.microsoft.com/office/drawing/2014/main" xmlns="" id="{94B60BAD-B2EC-ED40-B1FD-B2D1CB32530D}"/>
              </a:ext>
            </a:extLst>
          </p:cNvPr>
          <p:cNvSpPr/>
          <p:nvPr/>
        </p:nvSpPr>
        <p:spPr>
          <a:xfrm>
            <a:off x="196394" y="916778"/>
            <a:ext cx="1543196" cy="329184"/>
          </a:xfrm>
          <a:prstGeom prst="round2Same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IN" sz="1600" dirty="0"/>
              <a:t>Example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xmlns="" id="{0C344079-2773-A744-B102-176BD3A86E84}"/>
              </a:ext>
            </a:extLst>
          </p:cNvPr>
          <p:cNvSpPr/>
          <p:nvPr/>
        </p:nvSpPr>
        <p:spPr>
          <a:xfrm>
            <a:off x="2430965" y="3682316"/>
            <a:ext cx="6356195" cy="510542"/>
          </a:xfrm>
          <a:prstGeom prst="roundRect">
            <a:avLst/>
          </a:prstGeom>
          <a:solidFill>
            <a:srgbClr val="FF0000">
              <a:alpha val="1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xmlns="" id="{10EF35FF-1403-834A-9257-F5AD054CF8AD}"/>
              </a:ext>
            </a:extLst>
          </p:cNvPr>
          <p:cNvSpPr/>
          <p:nvPr/>
        </p:nvSpPr>
        <p:spPr>
          <a:xfrm>
            <a:off x="2118731" y="4522042"/>
            <a:ext cx="6668429" cy="510542"/>
          </a:xfrm>
          <a:prstGeom prst="roundRect">
            <a:avLst/>
          </a:prstGeom>
          <a:solidFill>
            <a:srgbClr val="FF0000">
              <a:alpha val="1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735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animBg="1"/>
      <p:bldP spid="5" grpId="0" animBg="1"/>
      <p:bldP spid="6" grpId="0" animBg="1"/>
      <p:bldP spid="7" grpId="0" animBg="1"/>
      <p:bldP spid="8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FF9EF45-144F-9046-B629-6734143B21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forward() vs </a:t>
            </a:r>
            <a:r>
              <a:rPr lang="en-IN" dirty="0"/>
              <a:t>sendRedirect()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xmlns="" id="{A074BA8D-4165-A147-ABC2-5E575A376A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24889"/>
              </p:ext>
            </p:extLst>
          </p:nvPr>
        </p:nvGraphicFramePr>
        <p:xfrm>
          <a:off x="345687" y="998034"/>
          <a:ext cx="11329640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6482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66482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00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forward() 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err="1"/>
                        <a:t>sendRedirect</a:t>
                      </a:r>
                      <a:r>
                        <a:rPr lang="en-US" sz="2400" b="1" dirty="0"/>
                        <a:t>()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xmlns="" id="{0C7DBCDF-B5C7-B043-ACB5-32D6787449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6791142"/>
              </p:ext>
            </p:extLst>
          </p:nvPr>
        </p:nvGraphicFramePr>
        <p:xfrm>
          <a:off x="345686" y="1455234"/>
          <a:ext cx="11329640" cy="396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6482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66482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0040">
                <a:tc>
                  <a:txBody>
                    <a:bodyPr/>
                    <a:lstStyle/>
                    <a:p>
                      <a:r>
                        <a:rPr lang="en-US" sz="2000" dirty="0"/>
                        <a:t>The forward() method works at </a:t>
                      </a:r>
                      <a:r>
                        <a:rPr lang="en-US" sz="2000" dirty="0">
                          <a:solidFill>
                            <a:schemeClr val="accent6"/>
                          </a:solidFill>
                        </a:rPr>
                        <a:t>server side.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The </a:t>
                      </a:r>
                      <a:r>
                        <a:rPr lang="en-US" sz="2000" dirty="0" err="1"/>
                        <a:t>sendRedirect</a:t>
                      </a:r>
                      <a:r>
                        <a:rPr lang="en-US" sz="2000" dirty="0"/>
                        <a:t>() method works at </a:t>
                      </a:r>
                      <a:r>
                        <a:rPr lang="en-US" sz="2000" dirty="0">
                          <a:solidFill>
                            <a:schemeClr val="accent6"/>
                          </a:solidFill>
                        </a:rPr>
                        <a:t>client side.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xmlns="" id="{EED7E2C3-7A2B-1747-87A5-B13286808F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6455393"/>
              </p:ext>
            </p:extLst>
          </p:nvPr>
        </p:nvGraphicFramePr>
        <p:xfrm>
          <a:off x="345686" y="1851474"/>
          <a:ext cx="11329640" cy="701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6482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66482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0040">
                <a:tc>
                  <a:txBody>
                    <a:bodyPr/>
                    <a:lstStyle/>
                    <a:p>
                      <a:r>
                        <a:rPr lang="en-US" sz="2000" dirty="0"/>
                        <a:t>It sends the </a:t>
                      </a:r>
                      <a:r>
                        <a:rPr lang="en-US" sz="2000" dirty="0">
                          <a:solidFill>
                            <a:schemeClr val="accent6"/>
                          </a:solidFill>
                        </a:rPr>
                        <a:t>same</a:t>
                      </a:r>
                      <a:r>
                        <a:rPr lang="en-US" sz="2000" dirty="0"/>
                        <a:t> request and response objects to another servlet.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It always sends a </a:t>
                      </a:r>
                      <a:r>
                        <a:rPr lang="en-US" sz="2000" dirty="0">
                          <a:solidFill>
                            <a:schemeClr val="accent6"/>
                          </a:solidFill>
                        </a:rPr>
                        <a:t>new</a:t>
                      </a:r>
                      <a:r>
                        <a:rPr lang="en-US" sz="2000" dirty="0"/>
                        <a:t> request.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xmlns="" id="{6E870D7A-9FDA-974F-84DB-CC55EE0663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7592857"/>
              </p:ext>
            </p:extLst>
          </p:nvPr>
        </p:nvGraphicFramePr>
        <p:xfrm>
          <a:off x="345686" y="2558090"/>
          <a:ext cx="11329640" cy="396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6482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66482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0040">
                <a:tc>
                  <a:txBody>
                    <a:bodyPr/>
                    <a:lstStyle/>
                    <a:p>
                      <a:r>
                        <a:rPr lang="en-US" sz="2000" dirty="0"/>
                        <a:t>It can work </a:t>
                      </a:r>
                      <a:r>
                        <a:rPr lang="en-US" sz="2000" dirty="0">
                          <a:solidFill>
                            <a:schemeClr val="accent6"/>
                          </a:solidFill>
                        </a:rPr>
                        <a:t>within</a:t>
                      </a:r>
                      <a:r>
                        <a:rPr lang="en-US" sz="2000" dirty="0"/>
                        <a:t> the server only.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It can be used within and </a:t>
                      </a:r>
                      <a:r>
                        <a:rPr lang="en-US" sz="2000" dirty="0">
                          <a:solidFill>
                            <a:schemeClr val="accent6"/>
                          </a:solidFill>
                        </a:rPr>
                        <a:t>outside</a:t>
                      </a:r>
                      <a:r>
                        <a:rPr lang="en-US" sz="2000" dirty="0"/>
                        <a:t> the server.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xmlns="" id="{5881AC9B-66F9-804C-A4DC-4F2E6E512D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2326373"/>
              </p:ext>
            </p:extLst>
          </p:nvPr>
        </p:nvGraphicFramePr>
        <p:xfrm>
          <a:off x="345686" y="3660946"/>
          <a:ext cx="11329640" cy="701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6482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66482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0040">
                <a:tc>
                  <a:txBody>
                    <a:bodyPr/>
                    <a:lstStyle/>
                    <a:p>
                      <a:r>
                        <a:rPr lang="en-IN" sz="2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Example: </a:t>
                      </a:r>
                      <a:r>
                        <a:rPr lang="en-IN" sz="20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request.getRequestD</a:t>
                      </a:r>
                      <a:r>
                        <a:rPr lang="en-IN" sz="2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IN" sz="20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ispacher</a:t>
                      </a:r>
                      <a:r>
                        <a:rPr lang="en-IN" sz="2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("servlet2").forward(</a:t>
                      </a:r>
                      <a:r>
                        <a:rPr lang="en-IN" sz="20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request,response</a:t>
                      </a:r>
                      <a:r>
                        <a:rPr lang="en-IN" sz="2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  <a:endParaRPr lang="en-US" sz="20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Example: </a:t>
                      </a:r>
                    </a:p>
                    <a:p>
                      <a:r>
                        <a:rPr lang="en-US" sz="2000" dirty="0" err="1"/>
                        <a:t>response.sendRedirect</a:t>
                      </a:r>
                      <a:r>
                        <a:rPr lang="en-US" sz="2000" dirty="0"/>
                        <a:t>("servlet2");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xmlns="" id="{62978D3B-AF43-4144-B52B-9CA5943FCA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9445077"/>
              </p:ext>
            </p:extLst>
          </p:nvPr>
        </p:nvGraphicFramePr>
        <p:xfrm>
          <a:off x="345686" y="2959906"/>
          <a:ext cx="11329640" cy="701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6482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66482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0040">
                <a:tc>
                  <a:txBody>
                    <a:bodyPr/>
                    <a:lstStyle/>
                    <a:p>
                      <a:r>
                        <a:rPr lang="en-US" sz="2000" dirty="0"/>
                        <a:t>original URL not change.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Here browser knows that it's making a new request, so original URL changes.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0578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A5DBBC0-5919-CD47-ADFE-8EBA93B2B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CGI (Common Gateway Interface)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BAB01B3-79BD-C14E-A489-DAF2A5EC42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CGI was the 1st server-side </a:t>
            </a:r>
            <a:r>
              <a:rPr lang="en-US" dirty="0">
                <a:solidFill>
                  <a:schemeClr val="accent6"/>
                </a:solidFill>
              </a:rPr>
              <a:t>scripting technique </a:t>
            </a:r>
            <a:r>
              <a:rPr lang="en-US" dirty="0"/>
              <a:t>for creating dynamic content.</a:t>
            </a:r>
          </a:p>
          <a:p>
            <a:r>
              <a:rPr lang="en-US" dirty="0"/>
              <a:t>CGI is used to execute a program that resides in the </a:t>
            </a:r>
            <a:r>
              <a:rPr lang="en-US" dirty="0">
                <a:solidFill>
                  <a:schemeClr val="accent6"/>
                </a:solidFill>
              </a:rPr>
              <a:t>server</a:t>
            </a:r>
            <a:r>
              <a:rPr lang="en-US" dirty="0"/>
              <a:t> to process data or access databases to produce the relevant </a:t>
            </a:r>
            <a:r>
              <a:rPr lang="en-US" dirty="0">
                <a:solidFill>
                  <a:schemeClr val="accent6"/>
                </a:solidFill>
              </a:rPr>
              <a:t>dynamic content</a:t>
            </a:r>
            <a:r>
              <a:rPr lang="en-US" dirty="0"/>
              <a:t>.</a:t>
            </a:r>
          </a:p>
          <a:p>
            <a:r>
              <a:rPr lang="en-US" dirty="0"/>
              <a:t>For each request CGI Server receives, It creates new Operating System </a:t>
            </a:r>
            <a:r>
              <a:rPr lang="en-US" dirty="0">
                <a:solidFill>
                  <a:schemeClr val="accent6"/>
                </a:solidFill>
              </a:rPr>
              <a:t>Process.</a:t>
            </a:r>
          </a:p>
          <a:p>
            <a:endParaRPr lang="en-US" dirty="0">
              <a:solidFill>
                <a:schemeClr val="accent6"/>
              </a:solidFill>
            </a:endParaRPr>
          </a:p>
          <a:p>
            <a:endParaRPr lang="en-US" dirty="0">
              <a:solidFill>
                <a:schemeClr val="accent6"/>
              </a:solidFill>
            </a:endParaRPr>
          </a:p>
          <a:p>
            <a:endParaRPr lang="en-US" dirty="0">
              <a:solidFill>
                <a:schemeClr val="accent6"/>
              </a:solidFill>
            </a:endParaRPr>
          </a:p>
          <a:p>
            <a:endParaRPr lang="en-US" dirty="0">
              <a:solidFill>
                <a:schemeClr val="accent6"/>
              </a:solidFill>
            </a:endParaRPr>
          </a:p>
          <a:p>
            <a:r>
              <a:rPr lang="en-US" dirty="0"/>
              <a:t>If the number of requests from the client increases then more time it will take to respond to the request.</a:t>
            </a:r>
          </a:p>
          <a:p>
            <a:r>
              <a:rPr lang="en-US" dirty="0"/>
              <a:t>As programs executed by CGI Script are written in the native languages such as C, C++, </a:t>
            </a:r>
            <a:r>
              <a:rPr lang="en-US" dirty="0" err="1"/>
              <a:t>perl</a:t>
            </a:r>
            <a:r>
              <a:rPr lang="en-US" dirty="0"/>
              <a:t> which are not </a:t>
            </a:r>
            <a:r>
              <a:rPr lang="en-US" dirty="0">
                <a:solidFill>
                  <a:schemeClr val="accent6"/>
                </a:solidFill>
              </a:rPr>
              <a:t>portable</a:t>
            </a:r>
            <a:r>
              <a:rPr lang="en-US" dirty="0"/>
              <a:t>.</a:t>
            </a:r>
          </a:p>
          <a:p>
            <a:endParaRPr lang="en-US" dirty="0">
              <a:solidFill>
                <a:schemeClr val="accent6"/>
              </a:solidFill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xmlns="" id="{8155F222-1191-584C-80D3-B25D2E90A6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7331" y="2514600"/>
            <a:ext cx="6819900" cy="182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59861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D7DF6FD-6067-784B-A4AD-05ECD19DF7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Management in Servlets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8B93DE7-6A2F-F345-8AB6-77BACB59F7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session refers to the entire </a:t>
            </a:r>
            <a:r>
              <a:rPr lang="en-US" dirty="0">
                <a:solidFill>
                  <a:schemeClr val="accent6"/>
                </a:solidFill>
              </a:rPr>
              <a:t>interaction</a:t>
            </a:r>
            <a:r>
              <a:rPr lang="en-US" dirty="0"/>
              <a:t> between a </a:t>
            </a:r>
            <a:r>
              <a:rPr lang="en-US" dirty="0">
                <a:solidFill>
                  <a:schemeClr val="accent6"/>
                </a:solidFill>
              </a:rPr>
              <a:t>client</a:t>
            </a:r>
            <a:r>
              <a:rPr lang="en-US" dirty="0"/>
              <a:t> and a </a:t>
            </a:r>
            <a:r>
              <a:rPr lang="en-US" dirty="0">
                <a:solidFill>
                  <a:schemeClr val="accent6"/>
                </a:solidFill>
              </a:rPr>
              <a:t>server</a:t>
            </a:r>
            <a:r>
              <a:rPr lang="en-US" dirty="0"/>
              <a:t> from the time of the client’s </a:t>
            </a:r>
            <a:r>
              <a:rPr lang="en-US" dirty="0">
                <a:solidFill>
                  <a:schemeClr val="accent6"/>
                </a:solidFill>
              </a:rPr>
              <a:t>first </a:t>
            </a:r>
            <a:r>
              <a:rPr lang="en-US" dirty="0" err="1">
                <a:solidFill>
                  <a:schemeClr val="accent6"/>
                </a:solidFill>
              </a:rPr>
              <a:t>request</a:t>
            </a:r>
            <a:r>
              <a:rPr lang="en-US" dirty="0" err="1"/>
              <a:t>,which</a:t>
            </a:r>
            <a:r>
              <a:rPr lang="en-US" dirty="0"/>
              <a:t> generally begins the </a:t>
            </a:r>
            <a:r>
              <a:rPr lang="en-US" dirty="0">
                <a:solidFill>
                  <a:schemeClr val="accent6"/>
                </a:solidFill>
              </a:rPr>
              <a:t>session</a:t>
            </a:r>
            <a:r>
              <a:rPr lang="en-US" dirty="0"/>
              <a:t>, to the time of </a:t>
            </a:r>
            <a:r>
              <a:rPr lang="en-US" dirty="0">
                <a:solidFill>
                  <a:schemeClr val="accent6"/>
                </a:solidFill>
              </a:rPr>
              <a:t>last request/response</a:t>
            </a:r>
            <a:r>
              <a:rPr lang="en-US" dirty="0"/>
              <a:t>.</a:t>
            </a:r>
          </a:p>
          <a:p>
            <a:r>
              <a:rPr lang="en-US" b="1" dirty="0"/>
              <a:t>Why we require Session?</a:t>
            </a:r>
          </a:p>
          <a:p>
            <a:pPr lvl="1"/>
            <a:r>
              <a:rPr lang="en-US" dirty="0"/>
              <a:t>HTTP is a "</a:t>
            </a:r>
            <a:r>
              <a:rPr lang="en-US" dirty="0">
                <a:solidFill>
                  <a:schemeClr val="accent6"/>
                </a:solidFill>
              </a:rPr>
              <a:t>stateless</a:t>
            </a:r>
            <a:r>
              <a:rPr lang="en-US" dirty="0"/>
              <a:t>" protocol which means each time a client retrieves a Web page, the client opens a </a:t>
            </a:r>
            <a:r>
              <a:rPr lang="en-US" dirty="0">
                <a:solidFill>
                  <a:schemeClr val="accent6"/>
                </a:solidFill>
              </a:rPr>
              <a:t>separate</a:t>
            </a:r>
            <a:r>
              <a:rPr lang="en-US" dirty="0"/>
              <a:t> connection to the Web server and the server automatically does not keep any record of </a:t>
            </a:r>
            <a:r>
              <a:rPr lang="en-US" dirty="0">
                <a:solidFill>
                  <a:schemeClr val="accent6"/>
                </a:solidFill>
              </a:rPr>
              <a:t>previous</a:t>
            </a:r>
            <a:r>
              <a:rPr lang="en-US" dirty="0"/>
              <a:t> client request.</a:t>
            </a:r>
          </a:p>
          <a:p>
            <a:pPr lvl="1"/>
            <a:r>
              <a:rPr lang="en-US" dirty="0"/>
              <a:t>Session is required to keep track of users and their information.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When a User logs into your website, no matter on which web page he visits after logging in, his credentials will be with the server, until user logs out. </a:t>
            </a:r>
          </a:p>
          <a:p>
            <a:r>
              <a:rPr lang="en-US" dirty="0"/>
              <a:t>So this is managed by creating a session.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xmlns="" id="{2806CDB8-D004-0144-A5A0-FD125E53FBCE}"/>
              </a:ext>
            </a:extLst>
          </p:cNvPr>
          <p:cNvCxnSpPr/>
          <p:nvPr/>
        </p:nvCxnSpPr>
        <p:spPr>
          <a:xfrm>
            <a:off x="2057399" y="3230137"/>
            <a:ext cx="5410200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0EC1A898-5F6C-C14B-AF0C-228F0DF99528}"/>
              </a:ext>
            </a:extLst>
          </p:cNvPr>
          <p:cNvSpPr/>
          <p:nvPr/>
        </p:nvSpPr>
        <p:spPr>
          <a:xfrm>
            <a:off x="886522" y="3586334"/>
            <a:ext cx="1828800" cy="1066800"/>
          </a:xfrm>
          <a:prstGeom prst="rect">
            <a:avLst/>
          </a:prstGeom>
          <a:solidFill>
            <a:schemeClr val="accent1">
              <a:alpha val="6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Client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1377B3AB-2A71-C04E-BA6A-B036FB42602C}"/>
              </a:ext>
            </a:extLst>
          </p:cNvPr>
          <p:cNvSpPr/>
          <p:nvPr/>
        </p:nvSpPr>
        <p:spPr>
          <a:xfrm>
            <a:off x="6880922" y="3586334"/>
            <a:ext cx="1828800" cy="1066800"/>
          </a:xfrm>
          <a:prstGeom prst="rect">
            <a:avLst/>
          </a:prstGeom>
          <a:solidFill>
            <a:schemeClr val="accent1">
              <a:alpha val="6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Server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xmlns="" id="{2DE42BCF-1585-A44E-8C98-5AE88E2F4CB1}"/>
              </a:ext>
            </a:extLst>
          </p:cNvPr>
          <p:cNvCxnSpPr/>
          <p:nvPr/>
        </p:nvCxnSpPr>
        <p:spPr>
          <a:xfrm>
            <a:off x="2715322" y="3743497"/>
            <a:ext cx="41656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xmlns="" id="{1D9DE82D-3A1E-824E-9CC5-0FBFAFEF5924}"/>
              </a:ext>
            </a:extLst>
          </p:cNvPr>
          <p:cNvCxnSpPr>
            <a:stCxn id="19" idx="1"/>
            <a:endCxn id="18" idx="3"/>
          </p:cNvCxnSpPr>
          <p:nvPr/>
        </p:nvCxnSpPr>
        <p:spPr>
          <a:xfrm flipH="1">
            <a:off x="2715322" y="4119734"/>
            <a:ext cx="4165600" cy="0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xmlns="" id="{5A1987A0-D9CF-C94E-8AA2-E94C5F96D3BF}"/>
              </a:ext>
            </a:extLst>
          </p:cNvPr>
          <p:cNvCxnSpPr/>
          <p:nvPr/>
        </p:nvCxnSpPr>
        <p:spPr>
          <a:xfrm>
            <a:off x="2715322" y="4505497"/>
            <a:ext cx="41656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804CCE1F-8D85-3742-B920-B5D917022263}"/>
              </a:ext>
            </a:extLst>
          </p:cNvPr>
          <p:cNvSpPr txBox="1"/>
          <p:nvPr/>
        </p:nvSpPr>
        <p:spPr>
          <a:xfrm>
            <a:off x="3693222" y="3382381"/>
            <a:ext cx="1794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 Request (New)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9C3B2B73-645F-EB43-8600-39E30F540B8B}"/>
              </a:ext>
            </a:extLst>
          </p:cNvPr>
          <p:cNvSpPr txBox="1"/>
          <p:nvPr/>
        </p:nvSpPr>
        <p:spPr>
          <a:xfrm>
            <a:off x="3705922" y="3805688"/>
            <a:ext cx="1309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 Response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3A68FA13-428D-2D43-B928-63EBFE3B08E0}"/>
              </a:ext>
            </a:extLst>
          </p:cNvPr>
          <p:cNvSpPr txBox="1"/>
          <p:nvPr/>
        </p:nvSpPr>
        <p:spPr>
          <a:xfrm>
            <a:off x="3693222" y="4203595"/>
            <a:ext cx="2476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3.Second Request (New)</a:t>
            </a:r>
          </a:p>
        </p:txBody>
      </p:sp>
    </p:spTree>
    <p:extLst>
      <p:ext uri="{BB962C8B-B14F-4D97-AF65-F5344CB8AC3E}">
        <p14:creationId xmlns:p14="http://schemas.microsoft.com/office/powerpoint/2010/main" val="3378421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3" grpId="0"/>
      <p:bldP spid="24" grpId="0"/>
      <p:bldP spid="25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02B45EC-2E26-1C46-91F4-DB661B52E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Management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CC2140E-126B-7D4D-A2B8-646B3D3B83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6"/>
                </a:solidFill>
              </a:rPr>
              <a:t>Session Management </a:t>
            </a:r>
            <a:r>
              <a:rPr lang="en-US" dirty="0"/>
              <a:t>is a mechanism used by the </a:t>
            </a:r>
            <a:r>
              <a:rPr lang="en-US" dirty="0">
                <a:solidFill>
                  <a:schemeClr val="accent6"/>
                </a:solidFill>
              </a:rPr>
              <a:t>Web container </a:t>
            </a:r>
            <a:r>
              <a:rPr lang="en-US" dirty="0"/>
              <a:t>to store session information for a particular user. </a:t>
            </a:r>
          </a:p>
          <a:p>
            <a:r>
              <a:rPr lang="en-US" dirty="0"/>
              <a:t>There are four different techniques for session management. </a:t>
            </a:r>
          </a:p>
          <a:p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xmlns="" id="{34CB3FD9-57C1-A146-8625-82C9B2F3870E}"/>
              </a:ext>
            </a:extLst>
          </p:cNvPr>
          <p:cNvSpPr/>
          <p:nvPr/>
        </p:nvSpPr>
        <p:spPr>
          <a:xfrm>
            <a:off x="4068336" y="2271132"/>
            <a:ext cx="3352800" cy="3886200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B7BCD272-321E-7546-8FE9-EFAAD3757610}"/>
              </a:ext>
            </a:extLst>
          </p:cNvPr>
          <p:cNvSpPr/>
          <p:nvPr/>
        </p:nvSpPr>
        <p:spPr>
          <a:xfrm>
            <a:off x="4449336" y="2728332"/>
            <a:ext cx="2590800" cy="533400"/>
          </a:xfrm>
          <a:prstGeom prst="rect">
            <a:avLst/>
          </a:prstGeom>
          <a:solidFill>
            <a:srgbClr val="00B050">
              <a:alpha val="3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Hidden form field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0D71E73E-4A89-CB40-BDFE-D976722935BF}"/>
              </a:ext>
            </a:extLst>
          </p:cNvPr>
          <p:cNvSpPr/>
          <p:nvPr/>
        </p:nvSpPr>
        <p:spPr>
          <a:xfrm>
            <a:off x="4449336" y="3558571"/>
            <a:ext cx="2590800" cy="533400"/>
          </a:xfrm>
          <a:prstGeom prst="rect">
            <a:avLst/>
          </a:prstGeom>
          <a:solidFill>
            <a:schemeClr val="accent4">
              <a:alpha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URL Rewriting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75B0FA69-ED42-5A47-9A8E-EE068D642E38}"/>
              </a:ext>
            </a:extLst>
          </p:cNvPr>
          <p:cNvSpPr/>
          <p:nvPr/>
        </p:nvSpPr>
        <p:spPr>
          <a:xfrm>
            <a:off x="4449336" y="4442832"/>
            <a:ext cx="2590800" cy="533400"/>
          </a:xfrm>
          <a:prstGeom prst="rect">
            <a:avLst/>
          </a:prstGeom>
          <a:solidFill>
            <a:schemeClr val="accent6">
              <a:alpha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Cookies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309076DC-C304-4A40-83B5-2F5596F5F9BF}"/>
              </a:ext>
            </a:extLst>
          </p:cNvPr>
          <p:cNvSpPr/>
          <p:nvPr/>
        </p:nvSpPr>
        <p:spPr>
          <a:xfrm>
            <a:off x="4449336" y="5327093"/>
            <a:ext cx="2590800" cy="533400"/>
          </a:xfrm>
          <a:prstGeom prst="rect">
            <a:avLst/>
          </a:prstGeom>
          <a:solidFill>
            <a:schemeClr val="accent5">
              <a:alpha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err="1">
                <a:solidFill>
                  <a:schemeClr val="tx1"/>
                </a:solidFill>
              </a:rPr>
              <a:t>HttpSession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97D7556C-8250-4E4C-A255-14DB7EC742C0}"/>
              </a:ext>
            </a:extLst>
          </p:cNvPr>
          <p:cNvSpPr txBox="1"/>
          <p:nvPr/>
        </p:nvSpPr>
        <p:spPr>
          <a:xfrm rot="16200000">
            <a:off x="2126345" y="3918504"/>
            <a:ext cx="33607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Session Management</a:t>
            </a:r>
          </a:p>
        </p:txBody>
      </p:sp>
    </p:spTree>
    <p:extLst>
      <p:ext uri="{BB962C8B-B14F-4D97-AF65-F5344CB8AC3E}">
        <p14:creationId xmlns:p14="http://schemas.microsoft.com/office/powerpoint/2010/main" val="2405512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FAB5396-60A6-C34E-A364-BB2A3E3B0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Management: Hidden form field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18206FB-9CCB-0A44-9FE7-3A6C2F12B6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Hidden Form Field, </a:t>
            </a:r>
            <a:r>
              <a:rPr lang="en-US" b="1" dirty="0"/>
              <a:t>a hidden (invisible) </a:t>
            </a:r>
            <a:r>
              <a:rPr lang="en-US" b="1" dirty="0" err="1"/>
              <a:t>textfield</a:t>
            </a:r>
            <a:r>
              <a:rPr lang="en-US" dirty="0"/>
              <a:t> is used for maintaining the state of an user.</a:t>
            </a:r>
          </a:p>
          <a:p>
            <a:r>
              <a:rPr lang="en-US" dirty="0"/>
              <a:t>In such case, we store the information in the hidden field and get it from another servlet.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17667121-8A59-4B43-A58B-079480176095}"/>
              </a:ext>
            </a:extLst>
          </p:cNvPr>
          <p:cNvSpPr/>
          <p:nvPr/>
        </p:nvSpPr>
        <p:spPr>
          <a:xfrm>
            <a:off x="885959" y="2416840"/>
            <a:ext cx="10876073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just"/>
            <a:r>
              <a:rPr lang="en-US" b="1" dirty="0">
                <a:solidFill>
                  <a:srgbClr val="130BB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&lt;input </a:t>
            </a:r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type=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"hidden" </a:t>
            </a:r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name=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session_id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</a:t>
            </a:r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value=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"054"&gt;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53BDB66F-AF2F-A046-B1CD-066F486A9FCA}"/>
              </a:ext>
            </a:extLst>
          </p:cNvPr>
          <p:cNvSpPr/>
          <p:nvPr/>
        </p:nvSpPr>
        <p:spPr>
          <a:xfrm>
            <a:off x="385967" y="2416840"/>
            <a:ext cx="499993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1</a:t>
            </a:r>
          </a:p>
        </p:txBody>
      </p:sp>
      <p:sp>
        <p:nvSpPr>
          <p:cNvPr id="6" name="Rectangle: Top Corners Rounded 6">
            <a:extLst>
              <a:ext uri="{FF2B5EF4-FFF2-40B4-BE49-F238E27FC236}">
                <a16:creationId xmlns:a16="http://schemas.microsoft.com/office/drawing/2014/main" xmlns="" id="{8C740E1A-40AC-C34A-9210-E47E95D1596C}"/>
              </a:ext>
            </a:extLst>
          </p:cNvPr>
          <p:cNvSpPr/>
          <p:nvPr/>
        </p:nvSpPr>
        <p:spPr>
          <a:xfrm>
            <a:off x="385966" y="2087656"/>
            <a:ext cx="1543196" cy="329184"/>
          </a:xfrm>
          <a:prstGeom prst="round2Same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IN" sz="1600" dirty="0"/>
              <a:t>Example</a:t>
            </a:r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9025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animBg="1"/>
      <p:bldP spid="5" grpId="0" animBg="1"/>
      <p:bldP spid="6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8F022BA-DB37-8E4C-A268-122FC5D76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Management: Hidden form field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22A532E4-F3F3-D241-AD7A-32308E2C1A97}"/>
              </a:ext>
            </a:extLst>
          </p:cNvPr>
          <p:cNvSpPr/>
          <p:nvPr/>
        </p:nvSpPr>
        <p:spPr>
          <a:xfrm>
            <a:off x="381000" y="1219200"/>
            <a:ext cx="3048000" cy="23622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1"/>
                </a:solidFill>
              </a:rPr>
              <a:t>Name: 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b="1" dirty="0">
                <a:solidFill>
                  <a:schemeClr val="tx1"/>
                </a:solidFill>
              </a:rPr>
              <a:t>Password: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Session_ID</a:t>
            </a:r>
            <a:r>
              <a:rPr lang="en-US" dirty="0">
                <a:solidFill>
                  <a:schemeClr val="tx1"/>
                </a:solidFill>
              </a:rPr>
              <a:t>: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07632439-B173-7048-8B00-47DC8BACE06C}"/>
              </a:ext>
            </a:extLst>
          </p:cNvPr>
          <p:cNvSpPr/>
          <p:nvPr/>
        </p:nvSpPr>
        <p:spPr>
          <a:xfrm>
            <a:off x="1828800" y="2134027"/>
            <a:ext cx="1371600" cy="381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24F32242-7B44-6C47-9FA4-B51CF3D6D6DA}"/>
              </a:ext>
            </a:extLst>
          </p:cNvPr>
          <p:cNvSpPr/>
          <p:nvPr/>
        </p:nvSpPr>
        <p:spPr>
          <a:xfrm>
            <a:off x="1828800" y="1661900"/>
            <a:ext cx="1371600" cy="381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124A75F1-2299-1242-8599-44409D0B9652}"/>
              </a:ext>
            </a:extLst>
          </p:cNvPr>
          <p:cNvSpPr/>
          <p:nvPr/>
        </p:nvSpPr>
        <p:spPr>
          <a:xfrm>
            <a:off x="1808897" y="2667000"/>
            <a:ext cx="1371600" cy="381000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054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xmlns="" id="{C9880F60-A5E0-CD4D-AF38-AC06293C4F59}"/>
              </a:ext>
            </a:extLst>
          </p:cNvPr>
          <p:cNvSpPr/>
          <p:nvPr/>
        </p:nvSpPr>
        <p:spPr>
          <a:xfrm>
            <a:off x="1828800" y="3153201"/>
            <a:ext cx="1295400" cy="304800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Submit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E88C3622-3264-F445-A6F4-A98EE461AFDA}"/>
              </a:ext>
            </a:extLst>
          </p:cNvPr>
          <p:cNvSpPr txBox="1"/>
          <p:nvPr/>
        </p:nvSpPr>
        <p:spPr>
          <a:xfrm>
            <a:off x="304800" y="926068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login.html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F8038F50-7050-CC43-9FF1-DE368B44486B}"/>
              </a:ext>
            </a:extLst>
          </p:cNvPr>
          <p:cNvSpPr/>
          <p:nvPr/>
        </p:nvSpPr>
        <p:spPr>
          <a:xfrm>
            <a:off x="4267200" y="1219200"/>
            <a:ext cx="3581400" cy="23622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err="1">
                <a:solidFill>
                  <a:schemeClr val="tx1"/>
                </a:solidFill>
              </a:rPr>
              <a:t>request.getParameter</a:t>
            </a:r>
            <a:r>
              <a:rPr lang="en-US" b="1" dirty="0">
                <a:solidFill>
                  <a:schemeClr val="tx1"/>
                </a:solidFill>
              </a:rPr>
              <a:t>(“name”);</a:t>
            </a:r>
          </a:p>
          <a:p>
            <a:endParaRPr lang="en-US" b="1" dirty="0">
              <a:solidFill>
                <a:schemeClr val="tx1"/>
              </a:solidFill>
            </a:endParaRPr>
          </a:p>
          <a:p>
            <a:r>
              <a:rPr lang="en-US" b="1" dirty="0" err="1">
                <a:solidFill>
                  <a:schemeClr val="tx1"/>
                </a:solidFill>
              </a:rPr>
              <a:t>request.getParameter</a:t>
            </a:r>
            <a:r>
              <a:rPr lang="en-US" b="1" dirty="0">
                <a:solidFill>
                  <a:schemeClr val="tx1"/>
                </a:solidFill>
              </a:rPr>
              <a:t>(“password”);</a:t>
            </a:r>
          </a:p>
          <a:p>
            <a:endParaRPr lang="en-US" b="1" dirty="0">
              <a:solidFill>
                <a:schemeClr val="tx1"/>
              </a:solidFill>
            </a:endParaRPr>
          </a:p>
          <a:p>
            <a:r>
              <a:rPr lang="en-US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request.getParameter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(“session”);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b="1" dirty="0">
                <a:solidFill>
                  <a:srgbClr val="FF0000"/>
                </a:solidFill>
              </a:rPr>
              <a:t>Hidden Field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CD3DC2A3-55A2-254E-9190-25096822D727}"/>
              </a:ext>
            </a:extLst>
          </p:cNvPr>
          <p:cNvSpPr txBox="1"/>
          <p:nvPr/>
        </p:nvSpPr>
        <p:spPr>
          <a:xfrm>
            <a:off x="4267200" y="882134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Valid.java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xmlns="" id="{B4646C08-6939-FD4B-BC5B-811C0A2B73F7}"/>
              </a:ext>
            </a:extLst>
          </p:cNvPr>
          <p:cNvSpPr/>
          <p:nvPr/>
        </p:nvSpPr>
        <p:spPr>
          <a:xfrm>
            <a:off x="4302456" y="2396466"/>
            <a:ext cx="3429000" cy="685800"/>
          </a:xfrm>
          <a:prstGeom prst="ellipse">
            <a:avLst/>
          </a:prstGeom>
          <a:solidFill>
            <a:srgbClr val="FF0000">
              <a:alpha val="9000"/>
            </a:srgbClr>
          </a:solidFill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`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9CF90BA5-BE70-9A44-A6E6-D0B8A171B6F0}"/>
              </a:ext>
            </a:extLst>
          </p:cNvPr>
          <p:cNvSpPr/>
          <p:nvPr/>
        </p:nvSpPr>
        <p:spPr>
          <a:xfrm>
            <a:off x="2323531" y="4072174"/>
            <a:ext cx="3657600" cy="23018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request.getParameter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(“session”);</a:t>
            </a:r>
          </a:p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7F168F53-9CE0-A84A-A742-6BB2B1B9D761}"/>
              </a:ext>
            </a:extLst>
          </p:cNvPr>
          <p:cNvSpPr txBox="1"/>
          <p:nvPr/>
        </p:nvSpPr>
        <p:spPr>
          <a:xfrm>
            <a:off x="2286000" y="3708357"/>
            <a:ext cx="175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Welcome.java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xmlns="" id="{86D3389E-8149-BC4F-BFEE-C22D1A2AC1AB}"/>
              </a:ext>
            </a:extLst>
          </p:cNvPr>
          <p:cNvCxnSpPr>
            <a:stCxn id="4" idx="3"/>
            <a:endCxn id="10" idx="1"/>
          </p:cNvCxnSpPr>
          <p:nvPr/>
        </p:nvCxnSpPr>
        <p:spPr>
          <a:xfrm>
            <a:off x="3429000" y="2400300"/>
            <a:ext cx="838200" cy="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urved Connector 15">
            <a:extLst>
              <a:ext uri="{FF2B5EF4-FFF2-40B4-BE49-F238E27FC236}">
                <a16:creationId xmlns:a16="http://schemas.microsoft.com/office/drawing/2014/main" xmlns="" id="{FB4C9C5A-7F93-1543-9790-D8FB7EFF3783}"/>
              </a:ext>
            </a:extLst>
          </p:cNvPr>
          <p:cNvCxnSpPr>
            <a:stCxn id="10" idx="3"/>
            <a:endCxn id="13" idx="3"/>
          </p:cNvCxnSpPr>
          <p:nvPr/>
        </p:nvCxnSpPr>
        <p:spPr>
          <a:xfrm flipH="1">
            <a:off x="5981131" y="2400300"/>
            <a:ext cx="1867469" cy="2822812"/>
          </a:xfrm>
          <a:prstGeom prst="curvedConnector3">
            <a:avLst>
              <a:gd name="adj1" fmla="val -56090"/>
            </a:avLst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3049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/>
      <p:bldP spid="10" grpId="0" animBg="1"/>
      <p:bldP spid="11" grpId="0"/>
      <p:bldP spid="12" grpId="0" animBg="1"/>
      <p:bldP spid="13" grpId="0" animBg="1"/>
      <p:bldP spid="14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7B2C93A-F261-9249-B083-E0EA06214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Management: Hidden form field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D099BCD6-B68F-BF43-B1EF-21B77214E73C}"/>
              </a:ext>
            </a:extLst>
          </p:cNvPr>
          <p:cNvSpPr/>
          <p:nvPr/>
        </p:nvSpPr>
        <p:spPr>
          <a:xfrm>
            <a:off x="679986" y="1185351"/>
            <a:ext cx="8207538" cy="28931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130BB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&lt;html&gt;</a:t>
            </a:r>
          </a:p>
          <a:p>
            <a:r>
              <a:rPr lang="en-US" sz="1400" b="1" dirty="0">
                <a:solidFill>
                  <a:srgbClr val="130BB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&lt;head&gt;</a:t>
            </a:r>
          </a:p>
          <a:p>
            <a:r>
              <a:rPr lang="en-US" sz="1400" b="1" dirty="0">
                <a:solidFill>
                  <a:srgbClr val="130BB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&lt;title&gt;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login</a:t>
            </a:r>
            <a:r>
              <a:rPr lang="en-US" sz="1400" b="1" dirty="0">
                <a:solidFill>
                  <a:srgbClr val="130BB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&lt;/title&gt;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>
                <a:solidFill>
                  <a:srgbClr val="130BB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&lt;/head&gt;</a:t>
            </a:r>
          </a:p>
          <a:p>
            <a:r>
              <a:rPr lang="en-US" sz="1400" b="1" dirty="0">
                <a:solidFill>
                  <a:srgbClr val="130BB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&lt;body&gt;</a:t>
            </a:r>
          </a:p>
          <a:p>
            <a:r>
              <a:rPr lang="en-US" sz="1400" b="1" dirty="0">
                <a:solidFill>
                  <a:srgbClr val="130BB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&lt;form </a:t>
            </a:r>
            <a:r>
              <a:rPr lang="en-US" sz="1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action=</a:t>
            </a:r>
            <a:r>
              <a:rPr lang="en-US" sz="14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"/Session/Valid"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method=</a:t>
            </a:r>
            <a:r>
              <a:rPr lang="en-US" sz="14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"POST"</a:t>
            </a:r>
            <a:r>
              <a:rPr lang="en-US" sz="1400" b="1" dirty="0">
                <a:solidFill>
                  <a:srgbClr val="130BB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400" b="1" dirty="0">
                <a:solidFill>
                  <a:srgbClr val="130BB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&lt;p&gt;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Login ID:</a:t>
            </a:r>
            <a:r>
              <a:rPr lang="en-US" sz="1400" b="1" dirty="0">
                <a:solidFill>
                  <a:srgbClr val="130BB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&lt;input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type=</a:t>
            </a:r>
            <a:r>
              <a:rPr lang="en-US" sz="14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"text"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name=</a:t>
            </a:r>
            <a:r>
              <a:rPr lang="en-US" sz="14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"login"</a:t>
            </a:r>
            <a:r>
              <a:rPr lang="en-US" sz="1400" b="1" dirty="0">
                <a:solidFill>
                  <a:srgbClr val="130BB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&gt;&lt;/p&gt;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400" b="1" dirty="0">
                <a:solidFill>
                  <a:srgbClr val="130BB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&lt;p&gt;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Password:</a:t>
            </a:r>
            <a:r>
              <a:rPr lang="en-US" sz="1400" b="1" dirty="0">
                <a:solidFill>
                  <a:srgbClr val="130BB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&lt;input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type=</a:t>
            </a:r>
            <a:r>
              <a:rPr lang="en-US" sz="14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"text"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name=</a:t>
            </a:r>
            <a:r>
              <a:rPr lang="en-US" sz="14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400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pwd</a:t>
            </a:r>
            <a:r>
              <a:rPr lang="en-US" sz="14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400" b="1" dirty="0">
                <a:solidFill>
                  <a:srgbClr val="130BB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&gt;&lt;/p&gt;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400" b="1" dirty="0">
                <a:solidFill>
                  <a:srgbClr val="130BB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&lt;p&gt;&lt;input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type=</a:t>
            </a:r>
            <a:r>
              <a:rPr lang="en-US" sz="14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"hidden"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name=</a:t>
            </a:r>
            <a:r>
              <a:rPr lang="en-US" sz="14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400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session_id</a:t>
            </a:r>
            <a:r>
              <a:rPr lang="en-US" sz="14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value=</a:t>
            </a:r>
            <a:r>
              <a:rPr lang="en-US" sz="14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"054"</a:t>
            </a:r>
            <a:r>
              <a:rPr lang="en-US" sz="1400" b="1" dirty="0">
                <a:solidFill>
                  <a:srgbClr val="130BB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&gt;&lt;/p&gt;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400" b="1" dirty="0">
                <a:solidFill>
                  <a:srgbClr val="130BB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&lt;p&gt;&lt;input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type=</a:t>
            </a:r>
            <a:r>
              <a:rPr lang="en-US" sz="14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"submit"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value=</a:t>
            </a:r>
            <a:r>
              <a:rPr lang="en-US" sz="14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"Sign In"</a:t>
            </a:r>
            <a:r>
              <a:rPr lang="en-US" sz="1400" b="1" dirty="0">
                <a:solidFill>
                  <a:srgbClr val="130BB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&gt;&lt;/p&gt;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400" b="1" dirty="0">
                <a:solidFill>
                  <a:srgbClr val="130BB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&lt;/form&gt;</a:t>
            </a:r>
          </a:p>
          <a:p>
            <a:r>
              <a:rPr lang="en-US" sz="1400" b="1" dirty="0">
                <a:solidFill>
                  <a:srgbClr val="130BB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&lt;/body&gt;</a:t>
            </a:r>
          </a:p>
          <a:p>
            <a:r>
              <a:rPr lang="en-US" sz="1400" b="1" dirty="0">
                <a:solidFill>
                  <a:srgbClr val="130BB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&lt;/html&gt;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3E14A0A6-0872-E743-9BA7-613DD403482E}"/>
              </a:ext>
            </a:extLst>
          </p:cNvPr>
          <p:cNvSpPr/>
          <p:nvPr/>
        </p:nvSpPr>
        <p:spPr>
          <a:xfrm>
            <a:off x="179993" y="1185351"/>
            <a:ext cx="499993" cy="28931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1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2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3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4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5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6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7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8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9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10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11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12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13</a:t>
            </a:r>
          </a:p>
        </p:txBody>
      </p:sp>
      <p:sp>
        <p:nvSpPr>
          <p:cNvPr id="6" name="Rectangle: Top Corners Rounded 6">
            <a:extLst>
              <a:ext uri="{FF2B5EF4-FFF2-40B4-BE49-F238E27FC236}">
                <a16:creationId xmlns:a16="http://schemas.microsoft.com/office/drawing/2014/main" xmlns="" id="{84E84620-1342-D24C-9208-A79B331BED8B}"/>
              </a:ext>
            </a:extLst>
          </p:cNvPr>
          <p:cNvSpPr/>
          <p:nvPr/>
        </p:nvSpPr>
        <p:spPr>
          <a:xfrm>
            <a:off x="179993" y="856167"/>
            <a:ext cx="1537296" cy="329184"/>
          </a:xfrm>
          <a:prstGeom prst="round2Same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IN" sz="1600" dirty="0" err="1"/>
              <a:t>login.html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xmlns="" id="{C7EE8C6F-9B14-444F-9F5F-D6528F203734}"/>
              </a:ext>
            </a:extLst>
          </p:cNvPr>
          <p:cNvSpPr/>
          <p:nvPr/>
        </p:nvSpPr>
        <p:spPr>
          <a:xfrm>
            <a:off x="948641" y="2877015"/>
            <a:ext cx="7543800" cy="292835"/>
          </a:xfrm>
          <a:prstGeom prst="roundRect">
            <a:avLst/>
          </a:prstGeom>
          <a:solidFill>
            <a:srgbClr val="FF0000">
              <a:alpha val="2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034BDFE9-AA6F-3D43-834F-2EFDCE61DF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989" y="4270917"/>
            <a:ext cx="2796654" cy="2115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268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animBg="1"/>
      <p:bldP spid="5" grpId="0" animBg="1"/>
      <p:bldP spid="6" grpId="0" animBg="1"/>
      <p:bldP spid="7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52E074D-E3B7-2748-9CCD-BD28B2AEA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Management: Hidden form field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DBF601EB-F973-714E-BC83-BCC61847A826}"/>
              </a:ext>
            </a:extLst>
          </p:cNvPr>
          <p:cNvSpPr/>
          <p:nvPr/>
        </p:nvSpPr>
        <p:spPr>
          <a:xfrm>
            <a:off x="696388" y="1245962"/>
            <a:ext cx="8581428" cy="50475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130BB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Valid </a:t>
            </a:r>
            <a:r>
              <a:rPr lang="en-US" sz="1400" b="1" dirty="0">
                <a:solidFill>
                  <a:srgbClr val="130BB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extends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HttpServlet</a:t>
            </a: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{   </a:t>
            </a:r>
            <a:r>
              <a:rPr lang="en-US" sz="1400" b="1" dirty="0">
                <a:solidFill>
                  <a:srgbClr val="130BB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void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doPost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HttpServletRequest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request, 	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HttpServletResponse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			response) </a:t>
            </a:r>
            <a:r>
              <a:rPr lang="en-US" sz="1400" b="1" dirty="0">
                <a:solidFill>
                  <a:srgbClr val="130BB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throws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ServletException,IOException</a:t>
            </a: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{   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response.setContentType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"text/html"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PrintWriter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out=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response.getWriter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RequestDispatcher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rd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	String login=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request.getParameter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"login"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	String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pwd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request.getParameter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400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pwd</a:t>
            </a:r>
            <a:r>
              <a:rPr lang="en-US" sz="14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	String session=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request.getParameter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400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session_id</a:t>
            </a:r>
            <a:r>
              <a:rPr lang="en-US" sz="14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400" b="1" dirty="0">
                <a:solidFill>
                  <a:srgbClr val="130BB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if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login.equals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"java"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&amp;&amp;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pwd.equals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"servlet"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	{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rd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request.getRequestDispatcher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"Welcome"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rd.forward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(request, response);        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  <a:r>
              <a:rPr 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//if</a:t>
            </a:r>
          </a:p>
          <a:p>
            <a:r>
              <a:rPr lang="en-US" sz="1400" b="1" dirty="0">
                <a:solidFill>
                  <a:srgbClr val="130BB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else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	{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		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out.println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"&lt;p&gt;&lt;h1&gt;Incorrect </a:t>
            </a:r>
            <a:r>
              <a:rPr lang="en-US" sz="1400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LoginId</a:t>
            </a:r>
            <a:r>
              <a:rPr lang="en-US" sz="14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/Password &lt;/h1&gt;&lt;/p&gt;"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rd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request.getRequestDispatcher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"/</a:t>
            </a:r>
            <a:r>
              <a:rPr lang="en-US" sz="1400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login.html</a:t>
            </a:r>
            <a:r>
              <a:rPr lang="en-US" sz="14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rd.include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(request, response);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	}</a:t>
            </a:r>
            <a:r>
              <a:rPr 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//else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} 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5F8FD898-07B5-6442-93F5-A37495CAEDE7}"/>
              </a:ext>
            </a:extLst>
          </p:cNvPr>
          <p:cNvSpPr/>
          <p:nvPr/>
        </p:nvSpPr>
        <p:spPr>
          <a:xfrm>
            <a:off x="196395" y="1245962"/>
            <a:ext cx="499993" cy="50475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1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2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3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4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5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6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7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8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9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10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11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12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13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14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15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16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17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18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19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20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21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22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23</a:t>
            </a:r>
          </a:p>
        </p:txBody>
      </p:sp>
      <p:sp>
        <p:nvSpPr>
          <p:cNvPr id="6" name="Rectangle: Top Corners Rounded 6">
            <a:extLst>
              <a:ext uri="{FF2B5EF4-FFF2-40B4-BE49-F238E27FC236}">
                <a16:creationId xmlns:a16="http://schemas.microsoft.com/office/drawing/2014/main" xmlns="" id="{DF40C016-8D18-AE41-BB86-8C658A67E75F}"/>
              </a:ext>
            </a:extLst>
          </p:cNvPr>
          <p:cNvSpPr/>
          <p:nvPr/>
        </p:nvSpPr>
        <p:spPr>
          <a:xfrm>
            <a:off x="196394" y="916778"/>
            <a:ext cx="1543196" cy="329184"/>
          </a:xfrm>
          <a:prstGeom prst="round2Same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IN" sz="1600" dirty="0" err="1"/>
              <a:t>Valid.java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xmlns="" id="{C7DB317B-EF51-FF42-8305-9E253312BBC9}"/>
              </a:ext>
            </a:extLst>
          </p:cNvPr>
          <p:cNvSpPr/>
          <p:nvPr/>
        </p:nvSpPr>
        <p:spPr>
          <a:xfrm>
            <a:off x="1243360" y="3200399"/>
            <a:ext cx="6283713" cy="267381"/>
          </a:xfrm>
          <a:prstGeom prst="roundRect">
            <a:avLst/>
          </a:prstGeom>
          <a:solidFill>
            <a:srgbClr val="FF0000">
              <a:alpha val="1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Callout 7">
            <a:extLst>
              <a:ext uri="{FF2B5EF4-FFF2-40B4-BE49-F238E27FC236}">
                <a16:creationId xmlns:a16="http://schemas.microsoft.com/office/drawing/2014/main" xmlns="" id="{FDDC6949-4E08-7E43-8395-6BE23565230A}"/>
              </a:ext>
            </a:extLst>
          </p:cNvPr>
          <p:cNvSpPr/>
          <p:nvPr/>
        </p:nvSpPr>
        <p:spPr>
          <a:xfrm>
            <a:off x="6739054" y="2323420"/>
            <a:ext cx="1905000" cy="609600"/>
          </a:xfrm>
          <a:prstGeom prst="wedgeEllipseCallout">
            <a:avLst>
              <a:gd name="adj1" fmla="val -67981"/>
              <a:gd name="adj2" fmla="val 90072"/>
            </a:avLst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Hidden Field</a:t>
            </a:r>
          </a:p>
        </p:txBody>
      </p:sp>
    </p:spTree>
    <p:extLst>
      <p:ext uri="{BB962C8B-B14F-4D97-AF65-F5344CB8AC3E}">
        <p14:creationId xmlns:p14="http://schemas.microsoft.com/office/powerpoint/2010/main" val="422983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animBg="1"/>
      <p:bldP spid="5" grpId="0" animBg="1"/>
      <p:bldP spid="6" grpId="0" animBg="1"/>
      <p:bldP spid="7" grpId="0" animBg="1"/>
      <p:bldP spid="8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13CC024-8534-224E-A8D9-0C3216AC6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Management: Hidden form field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5C12004B-3B90-A143-B03C-2954132372AA}"/>
              </a:ext>
            </a:extLst>
          </p:cNvPr>
          <p:cNvSpPr/>
          <p:nvPr/>
        </p:nvSpPr>
        <p:spPr>
          <a:xfrm>
            <a:off x="696387" y="1245962"/>
            <a:ext cx="10876073" cy="33239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130BB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javax.servlet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.*;</a:t>
            </a:r>
          </a:p>
          <a:p>
            <a:r>
              <a:rPr lang="en-US" sz="1400" b="1" dirty="0">
                <a:solidFill>
                  <a:srgbClr val="130BB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javax.servlet.http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.*;</a:t>
            </a:r>
          </a:p>
          <a:p>
            <a:r>
              <a:rPr lang="en-US" sz="1400" b="1" dirty="0">
                <a:solidFill>
                  <a:srgbClr val="130BB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java.io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.*;</a:t>
            </a:r>
          </a:p>
          <a:p>
            <a:r>
              <a:rPr lang="en-US" sz="1400" b="1" dirty="0">
                <a:solidFill>
                  <a:srgbClr val="130BB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Welcome </a:t>
            </a:r>
            <a:r>
              <a:rPr lang="en-US" sz="1400" b="1" dirty="0">
                <a:solidFill>
                  <a:srgbClr val="130BB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extends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HttpServlet</a:t>
            </a: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{   </a:t>
            </a:r>
            <a:r>
              <a:rPr lang="en-US" sz="1400" b="1" dirty="0">
                <a:solidFill>
                  <a:srgbClr val="130BB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void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doPost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HttpServletRequest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request,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HttpServletResponse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response)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			</a:t>
            </a:r>
            <a:r>
              <a:rPr lang="en-US" sz="1400" b="1" dirty="0">
                <a:solidFill>
                  <a:srgbClr val="130BB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throws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ServletException,IOException</a:t>
            </a: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{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response.setContentType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"text/html"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PrintWriter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out=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response.getWriter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String session=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request.getParameter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400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session_id</a:t>
            </a:r>
            <a:r>
              <a:rPr lang="en-US" sz="14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String username=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request.getParameter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"login"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out.println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"&lt;h1&gt;"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US" sz="14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"id:"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+session+</a:t>
            </a:r>
            <a:r>
              <a:rPr lang="en-US" sz="14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"&lt;/h1&gt;"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out.println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"&lt;h3&gt;"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US" sz="14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"Welcome "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+username+</a:t>
            </a:r>
            <a:r>
              <a:rPr lang="en-US" sz="14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"&lt;/h3&gt;"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1A58B0AE-60FB-9343-9DA2-3321ED154898}"/>
              </a:ext>
            </a:extLst>
          </p:cNvPr>
          <p:cNvSpPr/>
          <p:nvPr/>
        </p:nvSpPr>
        <p:spPr>
          <a:xfrm>
            <a:off x="196395" y="1245962"/>
            <a:ext cx="499993" cy="332398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1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2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3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4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5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6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7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8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9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10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11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12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13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14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15</a:t>
            </a:r>
          </a:p>
        </p:txBody>
      </p:sp>
      <p:sp>
        <p:nvSpPr>
          <p:cNvPr id="6" name="Rectangle: Top Corners Rounded 6">
            <a:extLst>
              <a:ext uri="{FF2B5EF4-FFF2-40B4-BE49-F238E27FC236}">
                <a16:creationId xmlns:a16="http://schemas.microsoft.com/office/drawing/2014/main" xmlns="" id="{43DE85F6-C847-9241-9F54-D7D985A65084}"/>
              </a:ext>
            </a:extLst>
          </p:cNvPr>
          <p:cNvSpPr/>
          <p:nvPr/>
        </p:nvSpPr>
        <p:spPr>
          <a:xfrm>
            <a:off x="196394" y="916778"/>
            <a:ext cx="1543196" cy="329184"/>
          </a:xfrm>
          <a:prstGeom prst="round2Same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IN" sz="1600" dirty="0" err="1"/>
              <a:t>Welcome.java</a:t>
            </a:r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6009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animBg="1"/>
      <p:bldP spid="5" grpId="0" animBg="1"/>
      <p:bldP spid="6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B0226DD-8D71-214C-9DFD-6FEA7BD564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Management: Hidden form field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442F5EA-E4DA-544C-A4BD-A8B84B9ECC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Real application of hidden form field</a:t>
            </a:r>
          </a:p>
          <a:p>
            <a:pPr lvl="1"/>
            <a:r>
              <a:rPr lang="en-US" dirty="0"/>
              <a:t>It is widely used in comment form of a website. </a:t>
            </a:r>
          </a:p>
          <a:p>
            <a:pPr lvl="1"/>
            <a:r>
              <a:rPr lang="en-US" dirty="0"/>
              <a:t>In such case, we store page id or page name in the hidden field so that each page can be uniquely identified.</a:t>
            </a:r>
          </a:p>
          <a:p>
            <a:pPr lvl="1"/>
            <a:endParaRPr lang="en-US" dirty="0"/>
          </a:p>
          <a:p>
            <a:r>
              <a:rPr lang="en-US" b="1" dirty="0"/>
              <a:t>Advantage of Hidden Form Field</a:t>
            </a:r>
          </a:p>
          <a:p>
            <a:pPr lvl="1"/>
            <a:r>
              <a:rPr lang="en-US" dirty="0"/>
              <a:t>Easy to implement</a:t>
            </a:r>
          </a:p>
          <a:p>
            <a:pPr lvl="1"/>
            <a:r>
              <a:rPr lang="en-US" dirty="0"/>
              <a:t>It will always work whether cookie is disabled or not.</a:t>
            </a:r>
          </a:p>
          <a:p>
            <a:pPr marL="457200" lvl="1" indent="0">
              <a:buNone/>
            </a:pPr>
            <a:endParaRPr lang="en-US" b="1" dirty="0"/>
          </a:p>
          <a:p>
            <a:r>
              <a:rPr lang="en-US" b="1" dirty="0"/>
              <a:t>Disadvantage of Hidden Form Field</a:t>
            </a:r>
          </a:p>
          <a:p>
            <a:pPr lvl="1"/>
            <a:r>
              <a:rPr lang="en-US" dirty="0"/>
              <a:t>It is maintained at server side.</a:t>
            </a:r>
          </a:p>
          <a:p>
            <a:pPr lvl="1"/>
            <a:r>
              <a:rPr lang="en-US" dirty="0"/>
              <a:t>Extra form submission is required on each pages.</a:t>
            </a:r>
          </a:p>
          <a:p>
            <a:pPr lvl="1"/>
            <a:r>
              <a:rPr lang="en-US" dirty="0"/>
              <a:t>Only textual information can be used.</a:t>
            </a:r>
          </a:p>
          <a:p>
            <a:pPr lvl="1"/>
            <a:r>
              <a:rPr lang="en-US" dirty="0"/>
              <a:t>It does not support hyperlink submission.</a:t>
            </a:r>
          </a:p>
          <a:p>
            <a:pPr lvl="1"/>
            <a:r>
              <a:rPr lang="en-US" dirty="0"/>
              <a:t>Security</a:t>
            </a:r>
          </a:p>
          <a:p>
            <a:pPr lvl="2"/>
            <a:r>
              <a:rPr lang="en-US" dirty="0"/>
              <a:t>Hidden field will be visible with GET method</a:t>
            </a:r>
          </a:p>
          <a:p>
            <a:pPr lvl="2"/>
            <a:r>
              <a:rPr lang="en-US" dirty="0"/>
              <a:t>User might view page source and can view hidden field</a:t>
            </a:r>
          </a:p>
          <a:p>
            <a:pPr lvl="2"/>
            <a:endParaRPr lang="en-US" b="1" dirty="0"/>
          </a:p>
          <a:p>
            <a:pPr lvl="1"/>
            <a:endParaRPr lang="en-US" b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8118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A2EE1CB-927C-DB4C-BAA6-B5F0B6550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Session Management: URL Rewriting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54971C9-8AA5-3041-AD8A-FB9DCB4BA9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URL rewriting, a token or identifier is appended to the URL of the next Servlet or the next resource. </a:t>
            </a:r>
          </a:p>
          <a:p>
            <a:r>
              <a:rPr lang="en-US" dirty="0"/>
              <a:t>We can send parameter name/value pairs using the following format:</a:t>
            </a:r>
          </a:p>
          <a:p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URL ? Name1 = value1 &amp; name2 = value2 &amp;…</a:t>
            </a:r>
          </a:p>
          <a:p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/>
              <a:t>When the user clicks the hyperlink, the parameter name/value pairs will be passed to the server. </a:t>
            </a:r>
          </a:p>
          <a:p>
            <a:r>
              <a:rPr lang="en-US" dirty="0"/>
              <a:t>From a Servlet, we can use </a:t>
            </a:r>
            <a:r>
              <a:rPr lang="en-US" b="1" dirty="0" err="1"/>
              <a:t>getParameter</a:t>
            </a:r>
            <a:r>
              <a:rPr lang="en-US" b="1" dirty="0"/>
              <a:t>()</a:t>
            </a:r>
            <a:r>
              <a:rPr lang="en-US" dirty="0"/>
              <a:t> method to obtain a parameter value.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</p:txBody>
      </p:sp>
      <p:sp>
        <p:nvSpPr>
          <p:cNvPr id="4" name="Oval Callout 3">
            <a:extLst>
              <a:ext uri="{FF2B5EF4-FFF2-40B4-BE49-F238E27FC236}">
                <a16:creationId xmlns:a16="http://schemas.microsoft.com/office/drawing/2014/main" xmlns="" id="{8157B171-1982-F74A-898D-B4A061966EBF}"/>
              </a:ext>
            </a:extLst>
          </p:cNvPr>
          <p:cNvSpPr/>
          <p:nvPr/>
        </p:nvSpPr>
        <p:spPr>
          <a:xfrm>
            <a:off x="267629" y="3278459"/>
            <a:ext cx="3300761" cy="1059365"/>
          </a:xfrm>
          <a:prstGeom prst="wedgeEllipseCallout">
            <a:avLst>
              <a:gd name="adj1" fmla="val 23873"/>
              <a:gd name="adj2" fmla="val -88414"/>
            </a:avLst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accent6"/>
                </a:solidFill>
              </a:rPr>
              <a:t>A name and a value is separated using an equal (=) sign</a:t>
            </a:r>
          </a:p>
        </p:txBody>
      </p:sp>
      <p:sp>
        <p:nvSpPr>
          <p:cNvPr id="5" name="Oval Callout 4">
            <a:extLst>
              <a:ext uri="{FF2B5EF4-FFF2-40B4-BE49-F238E27FC236}">
                <a16:creationId xmlns:a16="http://schemas.microsoft.com/office/drawing/2014/main" xmlns="" id="{B7C95C6C-12ED-964A-9DAC-01BF306A6BC2}"/>
              </a:ext>
            </a:extLst>
          </p:cNvPr>
          <p:cNvSpPr/>
          <p:nvPr/>
        </p:nvSpPr>
        <p:spPr>
          <a:xfrm>
            <a:off x="4008746" y="3429000"/>
            <a:ext cx="5748571" cy="786161"/>
          </a:xfrm>
          <a:prstGeom prst="wedgeEllipseCallout">
            <a:avLst>
              <a:gd name="adj1" fmla="val -38605"/>
              <a:gd name="adj2" fmla="val -102621"/>
            </a:avLst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accent6"/>
                </a:solidFill>
              </a:rPr>
              <a:t>name/value pair is separated from another parameter using the ampersand(&amp;)</a:t>
            </a:r>
          </a:p>
        </p:txBody>
      </p:sp>
    </p:spTree>
    <p:extLst>
      <p:ext uri="{BB962C8B-B14F-4D97-AF65-F5344CB8AC3E}">
        <p14:creationId xmlns:p14="http://schemas.microsoft.com/office/powerpoint/2010/main" val="1528241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0884B13-4462-744C-928D-918D51464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Session Management: URL Rewriting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94D2CB6C-9A65-DE46-BF06-00E14FA1632C}"/>
              </a:ext>
            </a:extLst>
          </p:cNvPr>
          <p:cNvSpPr/>
          <p:nvPr/>
        </p:nvSpPr>
        <p:spPr>
          <a:xfrm>
            <a:off x="696387" y="1245962"/>
            <a:ext cx="10876073" cy="35394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130BB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javax.servlet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.*;</a:t>
            </a:r>
          </a:p>
          <a:p>
            <a:r>
              <a:rPr lang="en-US" sz="1400" b="1" dirty="0">
                <a:solidFill>
                  <a:srgbClr val="130BB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javax.servlet.http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.*;</a:t>
            </a:r>
          </a:p>
          <a:p>
            <a:r>
              <a:rPr lang="en-US" sz="1400" b="1" dirty="0">
                <a:solidFill>
                  <a:srgbClr val="130BB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java.io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.*;</a:t>
            </a:r>
          </a:p>
          <a:p>
            <a:r>
              <a:rPr lang="en-US" sz="1400" b="1" dirty="0">
                <a:solidFill>
                  <a:srgbClr val="130BB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class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Url1 </a:t>
            </a:r>
            <a:r>
              <a:rPr lang="en-US" sz="1400" b="1" dirty="0">
                <a:solidFill>
                  <a:srgbClr val="130BB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extends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HttpServlet</a:t>
            </a: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{   </a:t>
            </a:r>
          </a:p>
          <a:p>
            <a:r>
              <a:rPr lang="en-US" sz="1400" b="1" dirty="0">
                <a:solidFill>
                  <a:srgbClr val="130BB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void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doGet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HttpServletRequest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request,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HttpServletResponse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response)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					</a:t>
            </a:r>
            <a:r>
              <a:rPr lang="en-US" sz="1400" b="1" dirty="0">
                <a:solidFill>
                  <a:srgbClr val="130BB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throws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ServletException,IOException</a:t>
            </a: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{  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String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url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response.setContentType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"text/html"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PrintWriter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out=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response.getWriter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//for URL rewriting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url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= "http://localhost:8080/Session/Url2?s_id1=054&amp;s_id2=055";       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out.println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"&lt;a </a:t>
            </a:r>
            <a:r>
              <a:rPr lang="en-US" sz="1400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href</a:t>
            </a:r>
            <a:r>
              <a:rPr lang="en-US" sz="14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="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url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US" sz="14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"&gt;next page&lt;/a&gt;"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} 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E563EEC7-1047-9041-9482-9D6155699E7F}"/>
              </a:ext>
            </a:extLst>
          </p:cNvPr>
          <p:cNvSpPr/>
          <p:nvPr/>
        </p:nvSpPr>
        <p:spPr>
          <a:xfrm>
            <a:off x="196395" y="1245962"/>
            <a:ext cx="499993" cy="353943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1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2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3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4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5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6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7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8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9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10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11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12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13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14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15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16</a:t>
            </a:r>
          </a:p>
        </p:txBody>
      </p:sp>
      <p:sp>
        <p:nvSpPr>
          <p:cNvPr id="6" name="Rectangle: Top Corners Rounded 6">
            <a:extLst>
              <a:ext uri="{FF2B5EF4-FFF2-40B4-BE49-F238E27FC236}">
                <a16:creationId xmlns:a16="http://schemas.microsoft.com/office/drawing/2014/main" xmlns="" id="{1424A50D-7804-B74B-9068-352FBEEA322E}"/>
              </a:ext>
            </a:extLst>
          </p:cNvPr>
          <p:cNvSpPr/>
          <p:nvPr/>
        </p:nvSpPr>
        <p:spPr>
          <a:xfrm>
            <a:off x="196394" y="916778"/>
            <a:ext cx="1543196" cy="329184"/>
          </a:xfrm>
          <a:prstGeom prst="round2Same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IN" sz="1600" dirty="0"/>
              <a:t>Url1.java</a:t>
            </a:r>
            <a:endParaRPr lang="en-US" sz="1600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CA2497B5-77D5-BC41-AEC0-1281BF569D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394" y="4785392"/>
            <a:ext cx="6626389" cy="176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165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animBg="1"/>
      <p:bldP spid="5" grpId="0" animBg="1"/>
      <p:bldP spid="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4A5A918-108E-C645-839D-F96447850C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Comparing Servlet with CGI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ED4664C-ACD5-E944-BB59-459982D468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CGI programs are used to execute programs written inside the native language. </a:t>
            </a:r>
          </a:p>
          <a:p>
            <a:r>
              <a:rPr lang="en-US" dirty="0"/>
              <a:t>While in Servlet, all the programs are compiled into the Java </a:t>
            </a:r>
            <a:r>
              <a:rPr lang="en-US" dirty="0">
                <a:solidFill>
                  <a:schemeClr val="accent6"/>
                </a:solidFill>
              </a:rPr>
              <a:t>bytecode</a:t>
            </a:r>
            <a:r>
              <a:rPr lang="en-US" dirty="0"/>
              <a:t>, which is then run in the Java virtual machine.</a:t>
            </a:r>
          </a:p>
          <a:p>
            <a:r>
              <a:rPr lang="en-US" dirty="0"/>
              <a:t>In Servlet, all the requests coming from the Client are processed with the </a:t>
            </a:r>
            <a:r>
              <a:rPr lang="en-US" dirty="0">
                <a:solidFill>
                  <a:schemeClr val="accent6"/>
                </a:solidFill>
              </a:rPr>
              <a:t>threads</a:t>
            </a:r>
            <a:r>
              <a:rPr lang="en-US" dirty="0"/>
              <a:t> instead of the OS </a:t>
            </a:r>
            <a:r>
              <a:rPr lang="en-US" dirty="0">
                <a:solidFill>
                  <a:schemeClr val="accent6"/>
                </a:solidFill>
              </a:rPr>
              <a:t>process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xmlns="" id="{446FF5F4-A688-594F-822A-4F0C11F1E0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1034" y="2798956"/>
            <a:ext cx="7086600" cy="245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8CF4604A-83ED-3241-87D5-D9B0D91E3EFE}"/>
              </a:ext>
            </a:extLst>
          </p:cNvPr>
          <p:cNvSpPr/>
          <p:nvPr/>
        </p:nvSpPr>
        <p:spPr>
          <a:xfrm>
            <a:off x="0" y="6248400"/>
            <a:ext cx="75057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i="1" dirty="0"/>
              <a:t>Image </a:t>
            </a:r>
            <a:r>
              <a:rPr lang="en-US" sz="1100" i="1" dirty="0" err="1"/>
              <a:t>Reference:http</a:t>
            </a:r>
            <a:r>
              <a:rPr lang="en-US" sz="1100" i="1" dirty="0"/>
              <a:t>://www.c4learn.com/java/servlet/servlet-vs-cgi/</a:t>
            </a:r>
          </a:p>
        </p:txBody>
      </p:sp>
    </p:spTree>
    <p:extLst>
      <p:ext uri="{BB962C8B-B14F-4D97-AF65-F5344CB8AC3E}">
        <p14:creationId xmlns:p14="http://schemas.microsoft.com/office/powerpoint/2010/main" val="3255327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0D2CA4B-75F8-454E-BE34-974633933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Session Management: URL Rewriting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5A1705D6-999A-A642-80DB-DF1BE8D5A52E}"/>
              </a:ext>
            </a:extLst>
          </p:cNvPr>
          <p:cNvSpPr/>
          <p:nvPr/>
        </p:nvSpPr>
        <p:spPr>
          <a:xfrm>
            <a:off x="696387" y="1245962"/>
            <a:ext cx="10876073" cy="33239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130BB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javax.servlet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.*;</a:t>
            </a:r>
          </a:p>
          <a:p>
            <a:r>
              <a:rPr lang="en-US" sz="1400" b="1" dirty="0">
                <a:solidFill>
                  <a:srgbClr val="130BB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javax.servlet.http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.*;</a:t>
            </a:r>
          </a:p>
          <a:p>
            <a:r>
              <a:rPr lang="en-US" sz="1400" b="1" dirty="0">
                <a:solidFill>
                  <a:srgbClr val="130BB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java.io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.*;</a:t>
            </a:r>
          </a:p>
          <a:p>
            <a:r>
              <a:rPr lang="en-US" sz="1400" b="1" dirty="0">
                <a:solidFill>
                  <a:srgbClr val="130BB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Url2 </a:t>
            </a:r>
            <a:r>
              <a:rPr lang="en-US" sz="1400" b="1" dirty="0">
                <a:solidFill>
                  <a:srgbClr val="130BB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extends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HttpServlet</a:t>
            </a: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{   public void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doGet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HttpServletRequest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request,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HttpServletResponse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response)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						</a:t>
            </a:r>
            <a:r>
              <a:rPr lang="en-US" sz="1400" b="1" dirty="0">
                <a:solidFill>
                  <a:srgbClr val="130BB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throws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ServletException,IOException</a:t>
            </a: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{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response.setContentType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"text/html"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PrintWriter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out=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response.getWriter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String session1=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request.getParameter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"s_id1"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String session2=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request.getParameter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"s_id2"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out.println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"&lt;h3&gt;"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US" sz="14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"id:"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+session1+</a:t>
            </a:r>
            <a:r>
              <a:rPr lang="en-US" sz="14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"&lt;/h3&gt;"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out.println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"&lt;h3&gt;"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US" sz="14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"id:"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+session2+</a:t>
            </a:r>
            <a:r>
              <a:rPr lang="en-US" sz="14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"&lt;/h3&gt;"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} 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7A8B1B0E-8CC5-7940-B992-A43590B845D4}"/>
              </a:ext>
            </a:extLst>
          </p:cNvPr>
          <p:cNvSpPr/>
          <p:nvPr/>
        </p:nvSpPr>
        <p:spPr>
          <a:xfrm>
            <a:off x="196395" y="1245962"/>
            <a:ext cx="499993" cy="332398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1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2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3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4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5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6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7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8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9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10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11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12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13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14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15</a:t>
            </a:r>
          </a:p>
        </p:txBody>
      </p:sp>
      <p:sp>
        <p:nvSpPr>
          <p:cNvPr id="6" name="Rectangle: Top Corners Rounded 6">
            <a:extLst>
              <a:ext uri="{FF2B5EF4-FFF2-40B4-BE49-F238E27FC236}">
                <a16:creationId xmlns:a16="http://schemas.microsoft.com/office/drawing/2014/main" xmlns="" id="{063C81AD-CB9C-F541-BA03-75F83F382339}"/>
              </a:ext>
            </a:extLst>
          </p:cNvPr>
          <p:cNvSpPr/>
          <p:nvPr/>
        </p:nvSpPr>
        <p:spPr>
          <a:xfrm>
            <a:off x="196394" y="916778"/>
            <a:ext cx="1543196" cy="329184"/>
          </a:xfrm>
          <a:prstGeom prst="round2Same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IN" sz="1600" dirty="0"/>
              <a:t>Url2.java</a:t>
            </a:r>
            <a:endParaRPr lang="en-US" sz="1600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21C19A1C-6A55-314D-AB1E-684CD62395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885" y="4750335"/>
            <a:ext cx="6893622" cy="1723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801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animBg="1"/>
      <p:bldP spid="5" grpId="0" animBg="1"/>
      <p:bldP spid="6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1A90170-068C-994E-BC0D-52E0B5C3A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Session Management: URL Rewriting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71204754-1A36-7840-A918-6F00D38D47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Advantage of URL Rewriting</a:t>
            </a:r>
          </a:p>
          <a:p>
            <a:pPr lvl="1"/>
            <a:r>
              <a:rPr lang="en-US" dirty="0"/>
              <a:t>It will always work whether cookie is disabled or not (browser independent).</a:t>
            </a:r>
          </a:p>
          <a:p>
            <a:pPr lvl="1"/>
            <a:r>
              <a:rPr lang="en-US" dirty="0"/>
              <a:t>Extra form submission is not required on each pages.</a:t>
            </a:r>
          </a:p>
          <a:p>
            <a:pPr>
              <a:lnSpc>
                <a:spcPct val="200000"/>
              </a:lnSpc>
            </a:pPr>
            <a:r>
              <a:rPr lang="en-US" b="1" dirty="0"/>
              <a:t>Disadvantage of URL Rewriting</a:t>
            </a:r>
          </a:p>
          <a:p>
            <a:pPr lvl="1"/>
            <a:r>
              <a:rPr lang="en-US" dirty="0"/>
              <a:t>It will work only with links.</a:t>
            </a:r>
          </a:p>
          <a:p>
            <a:pPr lvl="1"/>
            <a:r>
              <a:rPr lang="en-US" dirty="0"/>
              <a:t>It can send only textual information.</a:t>
            </a:r>
          </a:p>
          <a:p>
            <a:pPr lvl="1"/>
            <a:r>
              <a:rPr lang="en-US" dirty="0"/>
              <a:t>URL header size constraint.</a:t>
            </a:r>
          </a:p>
          <a:p>
            <a:pPr lvl="1"/>
            <a:r>
              <a:rPr lang="en-US" dirty="0"/>
              <a:t>Security</a:t>
            </a:r>
          </a:p>
          <a:p>
            <a:pPr lvl="2"/>
            <a:r>
              <a:rPr lang="en-US" dirty="0"/>
              <a:t>name/value field will be visible with URL followed by ‘?’.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3494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B8D30F4-1EF9-0C43-8FA7-847743D3E7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Session Management: Cookies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C8B90B1-3CC4-2041-834C-58067EBC3A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 </a:t>
            </a:r>
            <a:r>
              <a:rPr lang="en-US" b="1" dirty="0">
                <a:solidFill>
                  <a:schemeClr val="accent6"/>
                </a:solidFill>
              </a:rPr>
              <a:t>cookie</a:t>
            </a:r>
            <a:r>
              <a:rPr lang="en-US" dirty="0"/>
              <a:t> is a small piece of information that is persisted between the multiple client requests.</a:t>
            </a:r>
          </a:p>
          <a:p>
            <a:r>
              <a:rPr lang="en-US" dirty="0"/>
              <a:t>A cookie has a </a:t>
            </a:r>
          </a:p>
          <a:p>
            <a:pPr marL="742950" lvl="1" indent="-285750"/>
            <a:r>
              <a:rPr lang="en-US" dirty="0"/>
              <a:t>Name </a:t>
            </a:r>
          </a:p>
          <a:p>
            <a:pPr marL="742950" lvl="1" indent="-285750"/>
            <a:r>
              <a:rPr lang="en-US" dirty="0"/>
              <a:t>Single value</a:t>
            </a:r>
          </a:p>
          <a:p>
            <a:pPr marL="742950" lvl="1" indent="-285750"/>
            <a:r>
              <a:rPr lang="en-US" dirty="0"/>
              <a:t>Optional attributes such as </a:t>
            </a:r>
          </a:p>
          <a:p>
            <a:pPr lvl="2" indent="-285750"/>
            <a:r>
              <a:rPr lang="en-US" dirty="0"/>
              <a:t>comment</a:t>
            </a:r>
          </a:p>
          <a:p>
            <a:pPr lvl="2" indent="-285750"/>
            <a:r>
              <a:rPr lang="en-US" dirty="0"/>
              <a:t>path</a:t>
            </a:r>
          </a:p>
          <a:p>
            <a:pPr lvl="2" indent="-285750"/>
            <a:r>
              <a:rPr lang="en-US" dirty="0"/>
              <a:t>domain qualifiers</a:t>
            </a:r>
          </a:p>
          <a:p>
            <a:pPr lvl="2" indent="-285750"/>
            <a:r>
              <a:rPr lang="en-US" dirty="0"/>
              <a:t>a maximum age</a:t>
            </a:r>
          </a:p>
          <a:p>
            <a:pPr lvl="2" indent="-285750"/>
            <a:r>
              <a:rPr lang="en-US" dirty="0"/>
              <a:t>version number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0293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DCFED5C-CB3B-FC45-A4BF-BC566E142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Session Management: Cookies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3EF4DD5D-0941-5441-8839-8B134A99CE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1001" y="3149600"/>
            <a:ext cx="1352550" cy="13525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1D5539B9-C337-DA42-A433-A9FD73A97E27}"/>
              </a:ext>
            </a:extLst>
          </p:cNvPr>
          <p:cNvSpPr txBox="1"/>
          <p:nvPr/>
        </p:nvSpPr>
        <p:spPr>
          <a:xfrm>
            <a:off x="1690382" y="4300577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Web Client</a:t>
            </a:r>
          </a:p>
        </p:txBody>
      </p:sp>
      <p:pic>
        <p:nvPicPr>
          <p:cNvPr id="6" name="Picture 8">
            <a:extLst>
              <a:ext uri="{FF2B5EF4-FFF2-40B4-BE49-F238E27FC236}">
                <a16:creationId xmlns:a16="http://schemas.microsoft.com/office/drawing/2014/main" xmlns="" id="{B73E48E7-E53B-F544-963E-D6351D254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3877" y="2844800"/>
            <a:ext cx="1943100" cy="1943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15">
            <a:extLst>
              <a:ext uri="{FF2B5EF4-FFF2-40B4-BE49-F238E27FC236}">
                <a16:creationId xmlns:a16="http://schemas.microsoft.com/office/drawing/2014/main" xmlns="" id="{37F1C5F9-0356-F14C-8B62-08B0D4A6D8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3964" y="2997200"/>
            <a:ext cx="760837" cy="9191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18A6AD33-BCC2-C048-9848-7EE67474FAB5}"/>
              </a:ext>
            </a:extLst>
          </p:cNvPr>
          <p:cNvSpPr txBox="1"/>
          <p:nvPr/>
        </p:nvSpPr>
        <p:spPr>
          <a:xfrm>
            <a:off x="8413751" y="4826000"/>
            <a:ext cx="857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Server</a:t>
            </a:r>
          </a:p>
        </p:txBody>
      </p:sp>
      <p:cxnSp>
        <p:nvCxnSpPr>
          <p:cNvPr id="9" name="Curved Connector 8">
            <a:extLst>
              <a:ext uri="{FF2B5EF4-FFF2-40B4-BE49-F238E27FC236}">
                <a16:creationId xmlns:a16="http://schemas.microsoft.com/office/drawing/2014/main" xmlns="" id="{3A5FFB1F-D3CD-1243-A31F-2BADE574D1AC}"/>
              </a:ext>
            </a:extLst>
          </p:cNvPr>
          <p:cNvCxnSpPr>
            <a:stCxn id="4" idx="0"/>
            <a:endCxn id="6" idx="0"/>
          </p:cNvCxnSpPr>
          <p:nvPr/>
        </p:nvCxnSpPr>
        <p:spPr>
          <a:xfrm rot="5400000" flipH="1" flipV="1">
            <a:off x="5363951" y="-191875"/>
            <a:ext cx="304800" cy="6378151"/>
          </a:xfrm>
          <a:prstGeom prst="curvedConnector3">
            <a:avLst>
              <a:gd name="adj1" fmla="val 372015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xmlns="" id="{D139FA6D-931B-B640-8025-36CF723505EF}"/>
              </a:ext>
            </a:extLst>
          </p:cNvPr>
          <p:cNvCxnSpPr>
            <a:stCxn id="6" idx="1"/>
            <a:endCxn id="4" idx="3"/>
          </p:cNvCxnSpPr>
          <p:nvPr/>
        </p:nvCxnSpPr>
        <p:spPr>
          <a:xfrm flipH="1">
            <a:off x="3003551" y="3816350"/>
            <a:ext cx="4730326" cy="9525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urved Connector 10">
            <a:extLst>
              <a:ext uri="{FF2B5EF4-FFF2-40B4-BE49-F238E27FC236}">
                <a16:creationId xmlns:a16="http://schemas.microsoft.com/office/drawing/2014/main" xmlns="" id="{162D88B5-CF71-DE4E-8008-BF4FC2674417}"/>
              </a:ext>
            </a:extLst>
          </p:cNvPr>
          <p:cNvCxnSpPr>
            <a:stCxn id="5" idx="2"/>
            <a:endCxn id="8" idx="2"/>
          </p:cNvCxnSpPr>
          <p:nvPr/>
        </p:nvCxnSpPr>
        <p:spPr>
          <a:xfrm rot="16200000" flipH="1">
            <a:off x="5327518" y="1680473"/>
            <a:ext cx="525423" cy="6504294"/>
          </a:xfrm>
          <a:prstGeom prst="curvedConnector3">
            <a:avLst>
              <a:gd name="adj1" fmla="val 270784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C80FC6E3-8E49-1245-AAE0-9957CE6D6A53}"/>
              </a:ext>
            </a:extLst>
          </p:cNvPr>
          <p:cNvSpPr txBox="1"/>
          <p:nvPr/>
        </p:nvSpPr>
        <p:spPr>
          <a:xfrm>
            <a:off x="5080001" y="1619767"/>
            <a:ext cx="1219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1. Request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45117C28-5E62-0541-B2D9-264B77FA9FAA}"/>
              </a:ext>
            </a:extLst>
          </p:cNvPr>
          <p:cNvSpPr txBox="1"/>
          <p:nvPr/>
        </p:nvSpPr>
        <p:spPr>
          <a:xfrm>
            <a:off x="4622801" y="5664200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3. Request + Cookie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78B1F967-5293-0444-97BA-81183AF7B96F}"/>
              </a:ext>
            </a:extLst>
          </p:cNvPr>
          <p:cNvSpPr txBox="1"/>
          <p:nvPr/>
        </p:nvSpPr>
        <p:spPr>
          <a:xfrm>
            <a:off x="4622801" y="3466068"/>
            <a:ext cx="220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2. Response + Cookie</a:t>
            </a:r>
          </a:p>
        </p:txBody>
      </p:sp>
      <p:sp>
        <p:nvSpPr>
          <p:cNvPr id="15" name="Oval Callout 14">
            <a:extLst>
              <a:ext uri="{FF2B5EF4-FFF2-40B4-BE49-F238E27FC236}">
                <a16:creationId xmlns:a16="http://schemas.microsoft.com/office/drawing/2014/main" xmlns="" id="{D678F032-30CE-B048-8D7D-EBE49279AE13}"/>
              </a:ext>
            </a:extLst>
          </p:cNvPr>
          <p:cNvSpPr/>
          <p:nvPr/>
        </p:nvSpPr>
        <p:spPr>
          <a:xfrm>
            <a:off x="6299201" y="1002228"/>
            <a:ext cx="3581400" cy="886857"/>
          </a:xfrm>
          <a:prstGeom prst="wedgeEllipseCallout">
            <a:avLst>
              <a:gd name="adj1" fmla="val -51950"/>
              <a:gd name="adj2" fmla="val 44033"/>
            </a:avLst>
          </a:prstGeom>
          <a:noFill/>
          <a:ln>
            <a:solidFill>
              <a:srgbClr val="0020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rgbClr val="000000"/>
                </a:solidFill>
                <a:latin typeface="verdana" panose="020B0604030504040204" pitchFamily="34" charset="0"/>
              </a:rPr>
              <a:t>By default, each request is considered as a new request</a:t>
            </a:r>
            <a:endParaRPr lang="en-US" sz="1600" dirty="0"/>
          </a:p>
        </p:txBody>
      </p:sp>
      <p:sp>
        <p:nvSpPr>
          <p:cNvPr id="16" name="Oval Callout 15">
            <a:extLst>
              <a:ext uri="{FF2B5EF4-FFF2-40B4-BE49-F238E27FC236}">
                <a16:creationId xmlns:a16="http://schemas.microsoft.com/office/drawing/2014/main" xmlns="" id="{DF7A2A0C-D78D-8145-90EE-E07C42FD0A4E}"/>
              </a:ext>
            </a:extLst>
          </p:cNvPr>
          <p:cNvSpPr/>
          <p:nvPr/>
        </p:nvSpPr>
        <p:spPr>
          <a:xfrm>
            <a:off x="4089400" y="2338943"/>
            <a:ext cx="3855189" cy="886857"/>
          </a:xfrm>
          <a:prstGeom prst="wedgeEllipseCallout">
            <a:avLst>
              <a:gd name="adj1" fmla="val 7186"/>
              <a:gd name="adj2" fmla="val 85583"/>
            </a:avLst>
          </a:prstGeom>
          <a:noFill/>
          <a:ln>
            <a:solidFill>
              <a:srgbClr val="0020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Server will add cookie with response from the servlet</a:t>
            </a:r>
          </a:p>
        </p:txBody>
      </p:sp>
      <p:sp>
        <p:nvSpPr>
          <p:cNvPr id="17" name="Oval Callout 16">
            <a:extLst>
              <a:ext uri="{FF2B5EF4-FFF2-40B4-BE49-F238E27FC236}">
                <a16:creationId xmlns:a16="http://schemas.microsoft.com/office/drawing/2014/main" xmlns="" id="{2BDB0F73-F434-8941-A614-AB537334DB13}"/>
              </a:ext>
            </a:extLst>
          </p:cNvPr>
          <p:cNvSpPr/>
          <p:nvPr/>
        </p:nvSpPr>
        <p:spPr>
          <a:xfrm>
            <a:off x="3778017" y="3911601"/>
            <a:ext cx="3765359" cy="1524000"/>
          </a:xfrm>
          <a:prstGeom prst="wedgeEllipseCallout">
            <a:avLst>
              <a:gd name="adj1" fmla="val 11984"/>
              <a:gd name="adj2" fmla="val 70724"/>
            </a:avLst>
          </a:prstGeom>
          <a:noFill/>
          <a:ln>
            <a:solidFill>
              <a:srgbClr val="0020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1600" dirty="0">
                <a:solidFill>
                  <a:schemeClr val="tx1"/>
                </a:solidFill>
              </a:rPr>
              <a:t>After that if request is sent by the user, cookie is added with request by default. </a:t>
            </a:r>
          </a:p>
          <a:p>
            <a:pPr algn="just"/>
            <a:r>
              <a:rPr lang="en-US" sz="1600" dirty="0">
                <a:solidFill>
                  <a:schemeClr val="tx1"/>
                </a:solidFill>
              </a:rPr>
              <a:t>Thus, we recognize the user as the old user.</a:t>
            </a:r>
          </a:p>
        </p:txBody>
      </p:sp>
      <p:sp>
        <p:nvSpPr>
          <p:cNvPr id="18" name="Oval Callout 17">
            <a:extLst>
              <a:ext uri="{FF2B5EF4-FFF2-40B4-BE49-F238E27FC236}">
                <a16:creationId xmlns:a16="http://schemas.microsoft.com/office/drawing/2014/main" xmlns="" id="{78DB9493-15A9-6846-A29B-67DBB270A486}"/>
              </a:ext>
            </a:extLst>
          </p:cNvPr>
          <p:cNvSpPr/>
          <p:nvPr/>
        </p:nvSpPr>
        <p:spPr>
          <a:xfrm>
            <a:off x="1503482" y="4956738"/>
            <a:ext cx="2147769" cy="1256737"/>
          </a:xfrm>
          <a:prstGeom prst="wedgeEllipseCallout">
            <a:avLst>
              <a:gd name="adj1" fmla="val -5797"/>
              <a:gd name="adj2" fmla="val -75064"/>
            </a:avLst>
          </a:prstGeom>
          <a:noFill/>
          <a:ln>
            <a:solidFill>
              <a:srgbClr val="0020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So cookie is stored in the cache of the browser.</a:t>
            </a:r>
          </a:p>
        </p:txBody>
      </p:sp>
    </p:spTree>
    <p:extLst>
      <p:ext uri="{BB962C8B-B14F-4D97-AF65-F5344CB8AC3E}">
        <p14:creationId xmlns:p14="http://schemas.microsoft.com/office/powerpoint/2010/main" val="989376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12" grpId="0"/>
      <p:bldP spid="13" grpId="0"/>
      <p:bldP spid="14" grpId="0"/>
      <p:bldP spid="15" grpId="0" animBg="1"/>
      <p:bldP spid="16" grpId="0" animBg="1"/>
      <p:bldP spid="17" grpId="0" animBg="1"/>
      <p:bldP spid="18" grpId="0" animBg="1"/>
      <p:bldP spid="18" grpId="1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2F30486-B20F-C34B-8968-6AFA26B070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Session Management: Cookies 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xmlns="" id="{6F94C750-DB59-6B44-BF30-DA09813891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0800" y="838200"/>
            <a:ext cx="8763000" cy="53340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Types of Cookie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xmlns="" id="{DF41C59C-D0C8-924A-9255-DCEE6982219A}"/>
              </a:ext>
            </a:extLst>
          </p:cNvPr>
          <p:cNvSpPr/>
          <p:nvPr/>
        </p:nvSpPr>
        <p:spPr>
          <a:xfrm>
            <a:off x="2197100" y="2362200"/>
            <a:ext cx="3048000" cy="914400"/>
          </a:xfrm>
          <a:prstGeom prst="roundRect">
            <a:avLst/>
          </a:prstGeom>
          <a:solidFill>
            <a:srgbClr val="00B050">
              <a:alpha val="19000"/>
            </a:srgbClr>
          </a:solidFill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Non-persistent cookie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xmlns="" id="{E83D90E6-4397-134C-A61F-B2673033C79D}"/>
              </a:ext>
            </a:extLst>
          </p:cNvPr>
          <p:cNvSpPr/>
          <p:nvPr/>
        </p:nvSpPr>
        <p:spPr>
          <a:xfrm>
            <a:off x="6616700" y="2362200"/>
            <a:ext cx="3200400" cy="914400"/>
          </a:xfrm>
          <a:prstGeom prst="roundRect">
            <a:avLst/>
          </a:prstGeom>
          <a:solidFill>
            <a:srgbClr val="FF0000">
              <a:alpha val="19000"/>
            </a:srgbClr>
          </a:solidFill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Persistent cookie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xmlns="" id="{A845CAFC-2C80-AB4A-8740-E778CDC46A20}"/>
              </a:ext>
            </a:extLst>
          </p:cNvPr>
          <p:cNvCxnSpPr/>
          <p:nvPr/>
        </p:nvCxnSpPr>
        <p:spPr>
          <a:xfrm flipH="1">
            <a:off x="3686981" y="1295400"/>
            <a:ext cx="2091519" cy="1095429"/>
          </a:xfrm>
          <a:prstGeom prst="straightConnector1">
            <a:avLst/>
          </a:prstGeom>
          <a:ln w="25400">
            <a:solidFill>
              <a:schemeClr val="tx1">
                <a:alpha val="69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xmlns="" id="{29880FE6-7D86-854C-8541-7C9A2171C0A0}"/>
              </a:ext>
            </a:extLst>
          </p:cNvPr>
          <p:cNvCxnSpPr>
            <a:endCxn id="6" idx="0"/>
          </p:cNvCxnSpPr>
          <p:nvPr/>
        </p:nvCxnSpPr>
        <p:spPr>
          <a:xfrm>
            <a:off x="5778500" y="1295400"/>
            <a:ext cx="2438400" cy="1066800"/>
          </a:xfrm>
          <a:prstGeom prst="straightConnector1">
            <a:avLst/>
          </a:prstGeom>
          <a:ln w="25400">
            <a:solidFill>
              <a:schemeClr val="tx1">
                <a:alpha val="7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38928D25-A61E-4649-929A-1D234119BE1A}"/>
              </a:ext>
            </a:extLst>
          </p:cNvPr>
          <p:cNvSpPr txBox="1"/>
          <p:nvPr/>
        </p:nvSpPr>
        <p:spPr>
          <a:xfrm>
            <a:off x="2044700" y="3733800"/>
            <a:ext cx="37338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/>
              <a:t>It is </a:t>
            </a:r>
            <a:r>
              <a:rPr lang="en-US" sz="2000" b="1" dirty="0"/>
              <a:t>valid for single session</a:t>
            </a:r>
            <a:r>
              <a:rPr lang="en-US" sz="2000" dirty="0"/>
              <a:t> only.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/>
              <a:t>It is removed each time when user closes the browser.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B36BE4F6-4F3D-854A-B3C9-6587749DF44B}"/>
              </a:ext>
            </a:extLst>
          </p:cNvPr>
          <p:cNvSpPr txBox="1"/>
          <p:nvPr/>
        </p:nvSpPr>
        <p:spPr>
          <a:xfrm>
            <a:off x="6216650" y="3733800"/>
            <a:ext cx="38481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/>
              <a:t>It is </a:t>
            </a:r>
            <a:r>
              <a:rPr lang="en-US" sz="2000" b="1" dirty="0"/>
              <a:t>valid for multiple session</a:t>
            </a:r>
            <a:r>
              <a:rPr lang="en-US" sz="2000" dirty="0"/>
              <a:t> 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/>
              <a:t>It is not removed each time when user closes the browser.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/>
              <a:t>It is removed only if user logout or </a:t>
            </a:r>
            <a:r>
              <a:rPr lang="en-US" sz="2000" dirty="0" err="1"/>
              <a:t>signout</a:t>
            </a:r>
            <a:r>
              <a:rPr lang="en-US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61620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233959C-BDF5-5747-8424-974BC4834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Session Management: Cookies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3441910-575F-FF42-AB0C-0989C7EC79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Cookie class</a:t>
            </a:r>
          </a:p>
          <a:p>
            <a:r>
              <a:rPr lang="en-US" b="1" dirty="0" err="1"/>
              <a:t>javax.servlet.http.Cookie</a:t>
            </a:r>
            <a:r>
              <a:rPr lang="en-US" dirty="0"/>
              <a:t> </a:t>
            </a:r>
          </a:p>
          <a:p>
            <a:pPr lvl="1"/>
            <a:r>
              <a:rPr lang="en-US" dirty="0"/>
              <a:t>     This class provides the functionality of using cookies. </a:t>
            </a:r>
          </a:p>
          <a:p>
            <a:pPr lvl="1"/>
            <a:r>
              <a:rPr lang="en-US" dirty="0"/>
              <a:t>     It provides a lots of useful methods for cookies.</a:t>
            </a:r>
          </a:p>
          <a:p>
            <a:pPr marL="0" indent="0">
              <a:buNone/>
            </a:pPr>
            <a:r>
              <a:rPr lang="en-US" b="1" i="1" dirty="0"/>
              <a:t>Constructor</a:t>
            </a:r>
          </a:p>
          <a:p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xmlns="" id="{71714FAC-C509-B748-9109-23106080BD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2106475"/>
              </p:ext>
            </p:extLst>
          </p:nvPr>
        </p:nvGraphicFramePr>
        <p:xfrm>
          <a:off x="304800" y="3211036"/>
          <a:ext cx="11531600" cy="40005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405532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47627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just" fontAlgn="t"/>
                      <a:r>
                        <a:rPr lang="en-US" sz="2000" b="1" dirty="0">
                          <a:effectLst/>
                        </a:rPr>
                        <a:t>Cookie</a:t>
                      </a:r>
                      <a:r>
                        <a:rPr lang="en-US" sz="2000" dirty="0">
                          <a:effectLst/>
                        </a:rPr>
                        <a:t>(String name, String value)</a:t>
                      </a:r>
                      <a:endParaRPr lang="en-US" sz="2000" b="0" i="0" dirty="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47625" marR="47625" marT="47625" marB="47625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US" sz="2000" dirty="0">
                          <a:effectLst/>
                        </a:rPr>
                        <a:t>constructs a cookie with a specified name and value.</a:t>
                      </a:r>
                      <a:endParaRPr lang="en-US" sz="2000" b="0" i="0" dirty="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47625" marR="47625" marT="47625" marB="47625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67D1D78A-DDB5-544D-9E34-AC9DC40CF06C}"/>
              </a:ext>
            </a:extLst>
          </p:cNvPr>
          <p:cNvSpPr/>
          <p:nvPr/>
        </p:nvSpPr>
        <p:spPr>
          <a:xfrm>
            <a:off x="804793" y="4406290"/>
            <a:ext cx="10876073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Cookie c= </a:t>
            </a:r>
            <a:r>
              <a:rPr lang="en-US" b="1" dirty="0">
                <a:solidFill>
                  <a:srgbClr val="130BB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 Cookie(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"session_id"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"054"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361DE1FB-651A-A540-83EE-F93ADDA1B809}"/>
              </a:ext>
            </a:extLst>
          </p:cNvPr>
          <p:cNvSpPr/>
          <p:nvPr/>
        </p:nvSpPr>
        <p:spPr>
          <a:xfrm>
            <a:off x="304801" y="4406290"/>
            <a:ext cx="499993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1</a:t>
            </a:r>
          </a:p>
        </p:txBody>
      </p:sp>
      <p:sp>
        <p:nvSpPr>
          <p:cNvPr id="7" name="Rectangle: Top Corners Rounded 6">
            <a:extLst>
              <a:ext uri="{FF2B5EF4-FFF2-40B4-BE49-F238E27FC236}">
                <a16:creationId xmlns:a16="http://schemas.microsoft.com/office/drawing/2014/main" xmlns="" id="{894C4BCE-2C04-5E46-9C40-425311E67413}"/>
              </a:ext>
            </a:extLst>
          </p:cNvPr>
          <p:cNvSpPr/>
          <p:nvPr/>
        </p:nvSpPr>
        <p:spPr>
          <a:xfrm>
            <a:off x="304800" y="4077106"/>
            <a:ext cx="1543196" cy="329184"/>
          </a:xfrm>
          <a:prstGeom prst="round2Same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IN" sz="1600" dirty="0"/>
              <a:t>Example</a:t>
            </a:r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8039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animBg="1"/>
      <p:bldP spid="6" grpId="0" animBg="1"/>
      <p:bldP spid="7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8551BE4-2A85-1B48-AF0C-4C391E3F7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Session Management: Cookies : Methods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xmlns="" id="{05EA8BEB-6D5D-BC46-89D5-0309677D39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3129523"/>
              </p:ext>
            </p:extLst>
          </p:nvPr>
        </p:nvGraphicFramePr>
        <p:xfrm>
          <a:off x="355600" y="939800"/>
          <a:ext cx="11379200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4249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6367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void </a:t>
                      </a:r>
                      <a:r>
                        <a:rPr lang="en-US" b="1" dirty="0" err="1"/>
                        <a:t>setMaxAge</a:t>
                      </a:r>
                      <a:r>
                        <a:rPr lang="en-US" dirty="0"/>
                        <a:t>(</a:t>
                      </a:r>
                      <a:r>
                        <a:rPr lang="en-US" dirty="0" err="1"/>
                        <a:t>int</a:t>
                      </a:r>
                      <a:r>
                        <a:rPr lang="en-US" dirty="0"/>
                        <a:t> expiry)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Sets the maximum </a:t>
                      </a:r>
                      <a:r>
                        <a:rPr lang="en-US" sz="1800" b="0" i="0" kern="1200" dirty="0">
                          <a:solidFill>
                            <a:schemeClr val="accent6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age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in seconds for this Cookie</a:t>
                      </a:r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xmlns="" id="{739CFC23-872B-664F-B54B-63D7E3C3B5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0472465"/>
              </p:ext>
            </p:extLst>
          </p:nvPr>
        </p:nvGraphicFramePr>
        <p:xfrm>
          <a:off x="355600" y="1310640"/>
          <a:ext cx="11379200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4249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6367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just"/>
                      <a:r>
                        <a:rPr lang="en-US" dirty="0" err="1"/>
                        <a:t>int</a:t>
                      </a:r>
                      <a:r>
                        <a:rPr lang="en-US" dirty="0"/>
                        <a:t> </a:t>
                      </a:r>
                      <a:r>
                        <a:rPr lang="en-US" b="1" dirty="0" err="1"/>
                        <a:t>getMaxAge</a:t>
                      </a:r>
                      <a:r>
                        <a:rPr lang="en-US" dirty="0"/>
                        <a:t>()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Gets the maximum </a:t>
                      </a:r>
                      <a:r>
                        <a:rPr lang="en-US" sz="1800" b="0" i="0" kern="1200" dirty="0">
                          <a:solidFill>
                            <a:schemeClr val="accent6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age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in seconds of this Cookie.     </a:t>
                      </a:r>
                    </a:p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By default, -1 is returned, which indicates that the cookie will persist until browser shutdown.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xmlns="" id="{4EDB9C14-C381-9E4F-B042-27DFAAE592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6144717"/>
              </p:ext>
            </p:extLst>
          </p:nvPr>
        </p:nvGraphicFramePr>
        <p:xfrm>
          <a:off x="355600" y="2225040"/>
          <a:ext cx="11379200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4249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6367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String </a:t>
                      </a:r>
                      <a:r>
                        <a:rPr lang="en-US" b="1" dirty="0" err="1"/>
                        <a:t>getName</a:t>
                      </a:r>
                      <a:r>
                        <a:rPr lang="en-US" dirty="0"/>
                        <a:t>()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Returns the </a:t>
                      </a:r>
                      <a:r>
                        <a:rPr lang="en-US" sz="1800" b="0" i="0" kern="1200" dirty="0">
                          <a:solidFill>
                            <a:schemeClr val="accent6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name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of the cookie. The name cannot be changed after creation.</a:t>
                      </a:r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xmlns="" id="{EF38A03A-7B69-0342-9C2E-33E3B36AB6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9785134"/>
              </p:ext>
            </p:extLst>
          </p:nvPr>
        </p:nvGraphicFramePr>
        <p:xfrm>
          <a:off x="355600" y="2585720"/>
          <a:ext cx="11379200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4249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6367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void </a:t>
                      </a:r>
                      <a:r>
                        <a:rPr lang="en-US" b="1" dirty="0" err="1"/>
                        <a:t>setValue</a:t>
                      </a:r>
                      <a:r>
                        <a:rPr lang="en-US" dirty="0"/>
                        <a:t>(String </a:t>
                      </a:r>
                      <a:r>
                        <a:rPr lang="en-US" dirty="0" err="1"/>
                        <a:t>newValue</a:t>
                      </a:r>
                      <a:r>
                        <a:rPr lang="en-US" dirty="0"/>
                        <a:t>)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Assigns a new </a:t>
                      </a:r>
                      <a:r>
                        <a:rPr lang="en-US" sz="1800" b="0" i="0" kern="1200" dirty="0">
                          <a:solidFill>
                            <a:schemeClr val="accent6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value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to this Cookie.</a:t>
                      </a:r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xmlns="" id="{B9C53819-8A9A-1948-A3D5-72121CDCBF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5592591"/>
              </p:ext>
            </p:extLst>
          </p:nvPr>
        </p:nvGraphicFramePr>
        <p:xfrm>
          <a:off x="355600" y="2956560"/>
          <a:ext cx="11379200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4249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6367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String </a:t>
                      </a:r>
                      <a:r>
                        <a:rPr lang="en-US" b="1" dirty="0" err="1"/>
                        <a:t>getValue</a:t>
                      </a:r>
                      <a:r>
                        <a:rPr lang="en-US" dirty="0"/>
                        <a:t>()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Gets the current </a:t>
                      </a:r>
                      <a:r>
                        <a:rPr lang="en-US" sz="1800" b="0" i="0" kern="1200" dirty="0">
                          <a:solidFill>
                            <a:schemeClr val="accent6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value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of this Cookie.</a:t>
                      </a:r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xmlns="" id="{977049C6-F03E-ED4A-BB60-01747C7B3B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3356679"/>
              </p:ext>
            </p:extLst>
          </p:nvPr>
        </p:nvGraphicFramePr>
        <p:xfrm>
          <a:off x="355600" y="3317240"/>
          <a:ext cx="11366500" cy="868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3689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62960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dirty="0"/>
                        <a:t>void </a:t>
                      </a:r>
                      <a:r>
                        <a:rPr lang="en-US" b="1" dirty="0" err="1"/>
                        <a:t>addCookie</a:t>
                      </a:r>
                      <a:r>
                        <a:rPr lang="en-US" dirty="0"/>
                        <a:t>(Cookie cookie)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Method of </a:t>
                      </a:r>
                      <a:r>
                        <a:rPr lang="en-US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HttpServletResponse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interface is used to add cookie in </a:t>
                      </a:r>
                      <a:r>
                        <a:rPr lang="en-US" sz="1800" b="0" i="0" kern="1200" dirty="0">
                          <a:solidFill>
                            <a:schemeClr val="accent6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response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object.</a:t>
                      </a:r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xmlns="" id="{23833EA5-62B3-AD42-8A9D-F76604E8B0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0539844"/>
              </p:ext>
            </p:extLst>
          </p:nvPr>
        </p:nvGraphicFramePr>
        <p:xfrm>
          <a:off x="351051" y="4193540"/>
          <a:ext cx="11366500" cy="868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3029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6362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dirty="0"/>
                        <a:t>Cookie[] </a:t>
                      </a:r>
                      <a:r>
                        <a:rPr lang="en-US" b="1" dirty="0" err="1"/>
                        <a:t>getCookies</a:t>
                      </a:r>
                      <a:r>
                        <a:rPr lang="en-US" b="1" dirty="0"/>
                        <a:t>()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Returns an array containing all of the </a:t>
                      </a:r>
                      <a:r>
                        <a:rPr lang="en-US" dirty="0">
                          <a:solidFill>
                            <a:schemeClr val="accent6"/>
                          </a:solidFill>
                        </a:rPr>
                        <a:t>Cookie</a:t>
                      </a:r>
                      <a:r>
                        <a:rPr lang="en-US" sz="1800" b="0" i="0" kern="1200" dirty="0">
                          <a:solidFill>
                            <a:schemeClr val="accent6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objects 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client sent with this request. This method returns </a:t>
                      </a:r>
                      <a:r>
                        <a:rPr lang="en-US" dirty="0"/>
                        <a:t>null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if no cookies were sent.</a:t>
                      </a:r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25134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EDEAD8F-98D1-CC4F-A80D-D5DFE3E21B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Session Management: Cookies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09A321A-C7FC-514D-A33D-9BF66E91C3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to create Cookie?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How to retrieve Cookies?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83F7BDB1-CD22-2F4F-AAA1-18A7410E1719}"/>
              </a:ext>
            </a:extLst>
          </p:cNvPr>
          <p:cNvSpPr/>
          <p:nvPr/>
        </p:nvSpPr>
        <p:spPr>
          <a:xfrm>
            <a:off x="815944" y="1752300"/>
            <a:ext cx="10876073" cy="12003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//creating cookie object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Cookie c= </a:t>
            </a:r>
            <a:r>
              <a:rPr lang="en-US" b="1" dirty="0">
                <a:solidFill>
                  <a:srgbClr val="130BB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 Cookie(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"session_id"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"054"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//adding cookie in the response</a:t>
            </a:r>
          </a:p>
          <a:p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response.addCookie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(c);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09B44A3E-547C-1A4A-BC08-189792262CA5}"/>
              </a:ext>
            </a:extLst>
          </p:cNvPr>
          <p:cNvSpPr/>
          <p:nvPr/>
        </p:nvSpPr>
        <p:spPr>
          <a:xfrm>
            <a:off x="315952" y="1752300"/>
            <a:ext cx="499993" cy="120032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1</a:t>
            </a:r>
          </a:p>
          <a:p>
            <a:pPr algn="r"/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2</a:t>
            </a:r>
          </a:p>
          <a:p>
            <a:pPr algn="r"/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3</a:t>
            </a:r>
          </a:p>
          <a:p>
            <a:pPr algn="r"/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4</a:t>
            </a:r>
          </a:p>
        </p:txBody>
      </p:sp>
      <p:sp>
        <p:nvSpPr>
          <p:cNvPr id="6" name="Rectangle: Top Corners Rounded 6">
            <a:extLst>
              <a:ext uri="{FF2B5EF4-FFF2-40B4-BE49-F238E27FC236}">
                <a16:creationId xmlns:a16="http://schemas.microsoft.com/office/drawing/2014/main" xmlns="" id="{2570D51D-A823-144A-A28B-6DD88A78E0F7}"/>
              </a:ext>
            </a:extLst>
          </p:cNvPr>
          <p:cNvSpPr/>
          <p:nvPr/>
        </p:nvSpPr>
        <p:spPr>
          <a:xfrm>
            <a:off x="315951" y="1423116"/>
            <a:ext cx="1543196" cy="329184"/>
          </a:xfrm>
          <a:prstGeom prst="round2Same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IN" sz="1600" dirty="0"/>
              <a:t>Example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47C1EBAF-90AA-6F46-A1BA-8EC83320E166}"/>
              </a:ext>
            </a:extLst>
          </p:cNvPr>
          <p:cNvSpPr/>
          <p:nvPr/>
        </p:nvSpPr>
        <p:spPr>
          <a:xfrm>
            <a:off x="815944" y="4023432"/>
            <a:ext cx="7759343" cy="175432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Cookie c[]=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request.getCookies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();  </a:t>
            </a:r>
          </a:p>
          <a:p>
            <a:r>
              <a:rPr lang="en-US" b="1" dirty="0">
                <a:solidFill>
                  <a:srgbClr val="130BB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b="1" dirty="0">
                <a:solidFill>
                  <a:srgbClr val="130BB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=0;i&lt;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c.length;i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++)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{  </a:t>
            </a:r>
          </a:p>
          <a:p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out.print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(c[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].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getName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()+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””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+c[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].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getValue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());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//printing </a:t>
            </a:r>
            <a:r>
              <a:rPr lang="en-US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name&amp;value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of cookie  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}  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DE67ECEB-2624-D04B-A1E0-462EBB4AB63B}"/>
              </a:ext>
            </a:extLst>
          </p:cNvPr>
          <p:cNvSpPr/>
          <p:nvPr/>
        </p:nvSpPr>
        <p:spPr>
          <a:xfrm>
            <a:off x="315952" y="4023432"/>
            <a:ext cx="499993" cy="175432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1</a:t>
            </a:r>
          </a:p>
          <a:p>
            <a:pPr algn="r"/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2</a:t>
            </a:r>
          </a:p>
          <a:p>
            <a:pPr algn="r"/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3</a:t>
            </a:r>
          </a:p>
          <a:p>
            <a:pPr algn="r"/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4</a:t>
            </a:r>
          </a:p>
          <a:p>
            <a:pPr algn="r"/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5</a:t>
            </a:r>
          </a:p>
          <a:p>
            <a:pPr algn="r"/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6</a:t>
            </a:r>
          </a:p>
        </p:txBody>
      </p:sp>
      <p:sp>
        <p:nvSpPr>
          <p:cNvPr id="9" name="Rectangle: Top Corners Rounded 6">
            <a:extLst>
              <a:ext uri="{FF2B5EF4-FFF2-40B4-BE49-F238E27FC236}">
                <a16:creationId xmlns:a16="http://schemas.microsoft.com/office/drawing/2014/main" xmlns="" id="{C9DB599F-057D-A84F-AF47-55F538AC0390}"/>
              </a:ext>
            </a:extLst>
          </p:cNvPr>
          <p:cNvSpPr/>
          <p:nvPr/>
        </p:nvSpPr>
        <p:spPr>
          <a:xfrm>
            <a:off x="315951" y="3694248"/>
            <a:ext cx="1543196" cy="329184"/>
          </a:xfrm>
          <a:prstGeom prst="round2Same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IN" sz="1600" dirty="0"/>
              <a:t>Example</a:t>
            </a:r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1544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animBg="1"/>
      <p:bldP spid="5" grpId="0" animBg="1"/>
      <p:bldP spid="6" grpId="0" animBg="1"/>
      <p:bldP spid="7" grpId="0" uiExpand="1" build="p" animBg="1"/>
      <p:bldP spid="8" grpId="0" animBg="1"/>
      <p:bldP spid="9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ABA4CA8-4842-F843-A026-B007F5B4F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Session Management: Cookies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5296B5A-1550-5043-B128-AEC1001166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How to delete Cookie?</a:t>
            </a:r>
          </a:p>
          <a:p>
            <a:pPr lvl="1"/>
            <a:r>
              <a:rPr lang="en-US" dirty="0"/>
              <a:t>Read an already </a:t>
            </a:r>
            <a:r>
              <a:rPr lang="en-US" dirty="0">
                <a:solidFill>
                  <a:schemeClr val="accent6"/>
                </a:solidFill>
              </a:rPr>
              <a:t>existing cookie </a:t>
            </a:r>
            <a:r>
              <a:rPr lang="en-US" dirty="0"/>
              <a:t>and store it in Cookie object.</a:t>
            </a:r>
          </a:p>
          <a:p>
            <a:pPr lvl="1"/>
            <a:r>
              <a:rPr lang="en-US" dirty="0"/>
              <a:t>Set cookie age as </a:t>
            </a:r>
            <a:r>
              <a:rPr lang="en-US" dirty="0">
                <a:solidFill>
                  <a:schemeClr val="accent6"/>
                </a:solidFill>
              </a:rPr>
              <a:t>zero</a:t>
            </a:r>
            <a:r>
              <a:rPr lang="en-US" dirty="0"/>
              <a:t> using </a:t>
            </a:r>
            <a:r>
              <a:rPr lang="en-US" b="1" dirty="0" err="1"/>
              <a:t>setMaxAge</a:t>
            </a:r>
            <a:r>
              <a:rPr lang="en-US" b="1" dirty="0"/>
              <a:t>()</a:t>
            </a:r>
            <a:r>
              <a:rPr lang="en-US" dirty="0"/>
              <a:t> method to delete an existing cookie</a:t>
            </a:r>
          </a:p>
          <a:p>
            <a:pPr lvl="1"/>
            <a:r>
              <a:rPr lang="en-US" dirty="0"/>
              <a:t>Add this cookie back into </a:t>
            </a:r>
            <a:r>
              <a:rPr lang="en-US" dirty="0">
                <a:solidFill>
                  <a:schemeClr val="accent6"/>
                </a:solidFill>
              </a:rPr>
              <a:t>response</a:t>
            </a:r>
            <a:r>
              <a:rPr lang="en-US" dirty="0"/>
              <a:t> header.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19EB8E4A-85B5-6A45-A6F6-8FBE6F6AE611}"/>
              </a:ext>
            </a:extLst>
          </p:cNvPr>
          <p:cNvSpPr/>
          <p:nvPr/>
        </p:nvSpPr>
        <p:spPr>
          <a:xfrm>
            <a:off x="749037" y="2845120"/>
            <a:ext cx="10876073" cy="175432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//deleting value of cookie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Cookie c = </a:t>
            </a:r>
            <a:r>
              <a:rPr lang="en-US" b="1" dirty="0">
                <a:solidFill>
                  <a:srgbClr val="130BB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 Cookie(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"user"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""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//changing the maximum age to 0 seconds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  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c.setMaxAge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(0);</a:t>
            </a:r>
          </a:p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//adding cookie in the response  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response.addCookie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(c);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E4C21E12-F446-344F-99E2-780083E976A3}"/>
              </a:ext>
            </a:extLst>
          </p:cNvPr>
          <p:cNvSpPr/>
          <p:nvPr/>
        </p:nvSpPr>
        <p:spPr>
          <a:xfrm>
            <a:off x="249045" y="2845120"/>
            <a:ext cx="499993" cy="175432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1</a:t>
            </a:r>
          </a:p>
          <a:p>
            <a:pPr algn="r"/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2</a:t>
            </a:r>
          </a:p>
          <a:p>
            <a:pPr algn="r"/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3</a:t>
            </a:r>
          </a:p>
          <a:p>
            <a:pPr algn="r"/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4</a:t>
            </a:r>
          </a:p>
          <a:p>
            <a:pPr algn="r"/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5</a:t>
            </a:r>
          </a:p>
          <a:p>
            <a:pPr algn="r"/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6</a:t>
            </a:r>
          </a:p>
        </p:txBody>
      </p:sp>
      <p:sp>
        <p:nvSpPr>
          <p:cNvPr id="6" name="Rectangle: Top Corners Rounded 6">
            <a:extLst>
              <a:ext uri="{FF2B5EF4-FFF2-40B4-BE49-F238E27FC236}">
                <a16:creationId xmlns:a16="http://schemas.microsoft.com/office/drawing/2014/main" xmlns="" id="{F1EB27CF-18C8-CC4A-801C-1536350C92D5}"/>
              </a:ext>
            </a:extLst>
          </p:cNvPr>
          <p:cNvSpPr/>
          <p:nvPr/>
        </p:nvSpPr>
        <p:spPr>
          <a:xfrm>
            <a:off x="249044" y="2515936"/>
            <a:ext cx="1543196" cy="329184"/>
          </a:xfrm>
          <a:prstGeom prst="round2Same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IN" sz="1600" dirty="0"/>
              <a:t>Example</a:t>
            </a:r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2128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animBg="1"/>
      <p:bldP spid="5" grpId="0" animBg="1"/>
      <p:bldP spid="6" grpId="0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40BC19E-8B87-F84D-A97A-B0DF292F5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Session Management: Cookies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EB409E2C-4E43-5A49-8E69-D60CC3BD51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2766" y="1302378"/>
            <a:ext cx="2618664" cy="212662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5EE9AAB2-E74B-914A-9DF0-B7F125F27366}"/>
              </a:ext>
            </a:extLst>
          </p:cNvPr>
          <p:cNvSpPr/>
          <p:nvPr/>
        </p:nvSpPr>
        <p:spPr>
          <a:xfrm>
            <a:off x="5478966" y="1302378"/>
            <a:ext cx="2618664" cy="212662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2"/>
                </a:solidFill>
              </a:rPr>
              <a:t>Cookie1.java</a:t>
            </a:r>
          </a:p>
          <a:p>
            <a:pPr algn="ctr"/>
            <a:endParaRPr lang="en-US" sz="2400" dirty="0">
              <a:solidFill>
                <a:schemeClr val="tx2"/>
              </a:solidFill>
            </a:endParaRPr>
          </a:p>
          <a:p>
            <a:pPr algn="ctr"/>
            <a:r>
              <a:rPr lang="en-US" dirty="0">
                <a:solidFill>
                  <a:schemeClr val="tx2"/>
                </a:solidFill>
              </a:rPr>
              <a:t>Add Cookie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83FD2BF2-72EA-C44A-918A-22343A548335}"/>
              </a:ext>
            </a:extLst>
          </p:cNvPr>
          <p:cNvSpPr/>
          <p:nvPr/>
        </p:nvSpPr>
        <p:spPr>
          <a:xfrm>
            <a:off x="5546636" y="3984472"/>
            <a:ext cx="2618664" cy="212662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2"/>
                </a:solidFill>
              </a:rPr>
              <a:t>Cookie2.java</a:t>
            </a:r>
          </a:p>
          <a:p>
            <a:pPr algn="ctr"/>
            <a:endParaRPr lang="en-US" sz="2400" dirty="0">
              <a:solidFill>
                <a:schemeClr val="tx2"/>
              </a:solidFill>
            </a:endParaRPr>
          </a:p>
          <a:p>
            <a:pPr algn="ctr"/>
            <a:r>
              <a:rPr lang="en-US" dirty="0">
                <a:solidFill>
                  <a:schemeClr val="tx2"/>
                </a:solidFill>
              </a:rPr>
              <a:t>Retrieve Cookie</a:t>
            </a:r>
          </a:p>
          <a:p>
            <a:pPr algn="ctr"/>
            <a:r>
              <a:rPr lang="en-US" dirty="0">
                <a:solidFill>
                  <a:schemeClr val="tx2"/>
                </a:solidFill>
              </a:rPr>
              <a:t>Add Another Cookie</a:t>
            </a:r>
          </a:p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7822AACE-62AB-4D4F-B799-747546A73563}"/>
              </a:ext>
            </a:extLst>
          </p:cNvPr>
          <p:cNvSpPr/>
          <p:nvPr/>
        </p:nvSpPr>
        <p:spPr>
          <a:xfrm>
            <a:off x="1592766" y="3984472"/>
            <a:ext cx="2618664" cy="212662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400" dirty="0">
                <a:solidFill>
                  <a:srgbClr val="1F497D"/>
                </a:solidFill>
              </a:rPr>
              <a:t>Cookie3.java</a:t>
            </a:r>
          </a:p>
          <a:p>
            <a:pPr lvl="0" algn="ctr"/>
            <a:endParaRPr lang="en-US" sz="2400" dirty="0">
              <a:solidFill>
                <a:srgbClr val="1F497D"/>
              </a:solidFill>
            </a:endParaRPr>
          </a:p>
          <a:p>
            <a:pPr lvl="0" algn="ctr"/>
            <a:r>
              <a:rPr lang="en-US" dirty="0">
                <a:solidFill>
                  <a:srgbClr val="1F497D"/>
                </a:solidFill>
              </a:rPr>
              <a:t>Retrieve All Cookies</a:t>
            </a:r>
            <a:endParaRPr lang="en-US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xmlns="" id="{27BA720A-3629-4D44-85A1-3DFDE6CBE533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4211430" y="2365689"/>
            <a:ext cx="1267536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4FAD90C1-7E33-7D47-97B8-019A57953B6A}"/>
              </a:ext>
            </a:extLst>
          </p:cNvPr>
          <p:cNvSpPr txBox="1"/>
          <p:nvPr/>
        </p:nvSpPr>
        <p:spPr>
          <a:xfrm>
            <a:off x="1579402" y="1011036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2"/>
                </a:solidFill>
              </a:rPr>
              <a:t>Cookie.html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xmlns="" id="{21DC9754-1E84-334C-A555-2065735C81CA}"/>
              </a:ext>
            </a:extLst>
          </p:cNvPr>
          <p:cNvCxnSpPr>
            <a:stCxn id="6" idx="1"/>
            <a:endCxn id="7" idx="3"/>
          </p:cNvCxnSpPr>
          <p:nvPr/>
        </p:nvCxnSpPr>
        <p:spPr>
          <a:xfrm flipH="1">
            <a:off x="4211430" y="5047783"/>
            <a:ext cx="1335206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urved Connector 10">
            <a:extLst>
              <a:ext uri="{FF2B5EF4-FFF2-40B4-BE49-F238E27FC236}">
                <a16:creationId xmlns:a16="http://schemas.microsoft.com/office/drawing/2014/main" xmlns="" id="{4CA5CF6E-15B4-3249-8942-9DD8967483FD}"/>
              </a:ext>
            </a:extLst>
          </p:cNvPr>
          <p:cNvCxnSpPr>
            <a:stCxn id="5" idx="3"/>
            <a:endCxn id="6" idx="3"/>
          </p:cNvCxnSpPr>
          <p:nvPr/>
        </p:nvCxnSpPr>
        <p:spPr>
          <a:xfrm>
            <a:off x="8097630" y="2365689"/>
            <a:ext cx="67670" cy="2682094"/>
          </a:xfrm>
          <a:prstGeom prst="curvedConnector3">
            <a:avLst>
              <a:gd name="adj1" fmla="val 112353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436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A219B42-4DB3-1E42-9079-14D26551F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Summary: CGI vs Servlet</a:t>
            </a:r>
          </a:p>
        </p:txBody>
      </p:sp>
      <p:graphicFrame>
        <p:nvGraphicFramePr>
          <p:cNvPr id="4" name="Content Placeholder 8">
            <a:extLst>
              <a:ext uri="{FF2B5EF4-FFF2-40B4-BE49-F238E27FC236}">
                <a16:creationId xmlns:a16="http://schemas.microsoft.com/office/drawing/2014/main" xmlns="" id="{CFB1B25E-B8E5-2A46-B037-6EA3AAC4887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00724049"/>
              </p:ext>
            </p:extLst>
          </p:nvPr>
        </p:nvGraphicFramePr>
        <p:xfrm>
          <a:off x="468350" y="867937"/>
          <a:ext cx="11240430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2021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62021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CGI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Servlet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5" name="Content Placeholder 8">
            <a:extLst>
              <a:ext uri="{FF2B5EF4-FFF2-40B4-BE49-F238E27FC236}">
                <a16:creationId xmlns:a16="http://schemas.microsoft.com/office/drawing/2014/main" xmlns="" id="{BEC6A482-FB17-9C44-8543-4C29B86D010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85377848"/>
              </p:ext>
            </p:extLst>
          </p:nvPr>
        </p:nvGraphicFramePr>
        <p:xfrm>
          <a:off x="483220" y="1323978"/>
          <a:ext cx="11225560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1278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61278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2400" dirty="0"/>
                        <a:t>CGI was not </a:t>
                      </a:r>
                      <a:r>
                        <a:rPr lang="en-US" sz="2400" dirty="0">
                          <a:solidFill>
                            <a:schemeClr val="accent6"/>
                          </a:solidFill>
                        </a:rPr>
                        <a:t>portable</a:t>
                      </a:r>
                      <a:r>
                        <a:rPr lang="en-US" sz="2400" dirty="0"/>
                        <a:t>.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Servlets are </a:t>
                      </a:r>
                      <a:r>
                        <a:rPr lang="en-US" sz="2400" dirty="0">
                          <a:solidFill>
                            <a:schemeClr val="accent6"/>
                          </a:solidFill>
                        </a:rPr>
                        <a:t>portable</a:t>
                      </a:r>
                      <a:r>
                        <a:rPr lang="en-US" sz="2400" dirty="0"/>
                        <a:t>.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6" name="Content Placeholder 8">
            <a:extLst>
              <a:ext uri="{FF2B5EF4-FFF2-40B4-BE49-F238E27FC236}">
                <a16:creationId xmlns:a16="http://schemas.microsoft.com/office/drawing/2014/main" xmlns="" id="{B2A62F20-A0A6-4C4F-B09B-59F6E4AD7BC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04391204"/>
              </p:ext>
            </p:extLst>
          </p:nvPr>
        </p:nvGraphicFramePr>
        <p:xfrm>
          <a:off x="483217" y="4346682"/>
          <a:ext cx="11225560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1278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61278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2400" dirty="0"/>
                        <a:t>CGI is more expensive than Servlets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Servlets is </a:t>
                      </a:r>
                      <a:r>
                        <a:rPr lang="en-US" sz="2400" dirty="0">
                          <a:solidFill>
                            <a:schemeClr val="accent6"/>
                          </a:solidFill>
                        </a:rPr>
                        <a:t>inexpensive</a:t>
                      </a:r>
                      <a:r>
                        <a:rPr lang="en-US" sz="2400" dirty="0"/>
                        <a:t> than CGI.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7" name="Content Placeholder 8">
            <a:extLst>
              <a:ext uri="{FF2B5EF4-FFF2-40B4-BE49-F238E27FC236}">
                <a16:creationId xmlns:a16="http://schemas.microsoft.com/office/drawing/2014/main" xmlns="" id="{87BA6583-AE9C-1B46-A90D-115ECE50279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71385202"/>
              </p:ext>
            </p:extLst>
          </p:nvPr>
        </p:nvGraphicFramePr>
        <p:xfrm>
          <a:off x="483219" y="1780019"/>
          <a:ext cx="11225560" cy="822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1278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61278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2400" dirty="0"/>
                        <a:t>In CGI each request is handled by heavy weight OS </a:t>
                      </a:r>
                      <a:r>
                        <a:rPr lang="en-US" sz="2400" dirty="0">
                          <a:solidFill>
                            <a:schemeClr val="accent6"/>
                          </a:solidFill>
                        </a:rPr>
                        <a:t>process</a:t>
                      </a:r>
                      <a:r>
                        <a:rPr lang="en-US" sz="2400" dirty="0"/>
                        <a:t>.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In Servlets each request is handled by lightweight Java </a:t>
                      </a:r>
                      <a:r>
                        <a:rPr lang="en-US" sz="2400" dirty="0">
                          <a:solidFill>
                            <a:schemeClr val="accent6"/>
                          </a:solidFill>
                        </a:rPr>
                        <a:t>Thread</a:t>
                      </a:r>
                      <a:r>
                        <a:rPr lang="en-US" sz="2400" dirty="0"/>
                        <a:t>.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8" name="Content Placeholder 8">
            <a:extLst>
              <a:ext uri="{FF2B5EF4-FFF2-40B4-BE49-F238E27FC236}">
                <a16:creationId xmlns:a16="http://schemas.microsoft.com/office/drawing/2014/main" xmlns="" id="{2A80A2AB-598B-B143-ACC3-047C80DF14C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59500438"/>
              </p:ext>
            </p:extLst>
          </p:nvPr>
        </p:nvGraphicFramePr>
        <p:xfrm>
          <a:off x="483217" y="2602979"/>
          <a:ext cx="11225560" cy="822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1278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61278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2400" dirty="0"/>
                        <a:t>Session tracking and caching of previous computations cannot be performed.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accent6"/>
                          </a:solidFill>
                        </a:rPr>
                        <a:t>Session tracking </a:t>
                      </a:r>
                      <a:r>
                        <a:rPr lang="en-US" sz="2400" dirty="0"/>
                        <a:t>and caching of previous computations can be performed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xmlns="" id="{2F506301-194E-C748-BB0C-F7B02C27F6D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10919588"/>
              </p:ext>
            </p:extLst>
          </p:nvPr>
        </p:nvGraphicFramePr>
        <p:xfrm>
          <a:off x="483218" y="3432062"/>
          <a:ext cx="11225560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1278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61278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2400" dirty="0"/>
                        <a:t>CGI cannot handle cookies.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Servlets can handle </a:t>
                      </a:r>
                      <a:r>
                        <a:rPr lang="en-US" sz="2400" dirty="0">
                          <a:solidFill>
                            <a:schemeClr val="accent6"/>
                          </a:solidFill>
                        </a:rPr>
                        <a:t>cookies</a:t>
                      </a:r>
                      <a:r>
                        <a:rPr lang="en-US" sz="2400" dirty="0">
                          <a:solidFill>
                            <a:srgbClr val="130BB5"/>
                          </a:solidFill>
                        </a:rPr>
                        <a:t>.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0" name="Content Placeholder 8">
            <a:extLst>
              <a:ext uri="{FF2B5EF4-FFF2-40B4-BE49-F238E27FC236}">
                <a16:creationId xmlns:a16="http://schemas.microsoft.com/office/drawing/2014/main" xmlns="" id="{9B854E87-A2D8-B94F-A984-0764E77885B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22750874"/>
              </p:ext>
            </p:extLst>
          </p:nvPr>
        </p:nvGraphicFramePr>
        <p:xfrm>
          <a:off x="483218" y="3888103"/>
          <a:ext cx="11225560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1278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61278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2400" dirty="0"/>
                        <a:t>CGI does not provide sharing property.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Servlets can </a:t>
                      </a:r>
                      <a:r>
                        <a:rPr lang="en-US" sz="2400" dirty="0">
                          <a:solidFill>
                            <a:schemeClr val="accent6"/>
                          </a:solidFill>
                        </a:rPr>
                        <a:t>share</a:t>
                      </a:r>
                      <a:r>
                        <a:rPr lang="en-US" sz="2400" dirty="0"/>
                        <a:t> data among each other.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4442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80F6697-F7B0-284F-BFA8-82882AC0A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Session Management: Cookies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6BD17F06-729A-F24B-BF6E-CEB62DB15F52}"/>
              </a:ext>
            </a:extLst>
          </p:cNvPr>
          <p:cNvSpPr/>
          <p:nvPr/>
        </p:nvSpPr>
        <p:spPr>
          <a:xfrm>
            <a:off x="679986" y="1185351"/>
            <a:ext cx="8207538" cy="267765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130BB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&lt;html&gt;</a:t>
            </a:r>
          </a:p>
          <a:p>
            <a:r>
              <a:rPr lang="en-US" sz="1400" b="1" dirty="0">
                <a:solidFill>
                  <a:srgbClr val="130BB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&lt;head&gt;</a:t>
            </a:r>
          </a:p>
          <a:p>
            <a:r>
              <a:rPr lang="en-US" sz="1400" b="1" dirty="0">
                <a:solidFill>
                  <a:srgbClr val="130BB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&lt;title&gt;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cookie</a:t>
            </a:r>
            <a:r>
              <a:rPr lang="en-US" sz="1400" b="1" dirty="0">
                <a:solidFill>
                  <a:srgbClr val="130BB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&lt;/title&gt;</a:t>
            </a:r>
          </a:p>
          <a:p>
            <a:r>
              <a:rPr lang="en-US" sz="1400" b="1" dirty="0">
                <a:solidFill>
                  <a:srgbClr val="130BB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&lt;/head&gt;</a:t>
            </a:r>
          </a:p>
          <a:p>
            <a:r>
              <a:rPr lang="en-US" sz="1400" b="1" dirty="0">
                <a:solidFill>
                  <a:srgbClr val="130BB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&lt;body&gt;</a:t>
            </a:r>
          </a:p>
          <a:p>
            <a:r>
              <a:rPr lang="en-US" sz="1400" b="1" dirty="0">
                <a:solidFill>
                  <a:srgbClr val="130BB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&lt;form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action=</a:t>
            </a:r>
            <a:r>
              <a:rPr lang="en-US" sz="14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"/Session/Cookie1"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130BB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400" b="1" dirty="0">
                <a:solidFill>
                  <a:srgbClr val="130BB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&lt;p&gt;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Login ID</a:t>
            </a:r>
            <a:r>
              <a:rPr lang="en-US" sz="1400" b="1" dirty="0">
                <a:solidFill>
                  <a:srgbClr val="130BB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:&lt;input </a:t>
            </a:r>
            <a:r>
              <a:rPr lang="en-US" sz="14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type=</a:t>
            </a:r>
            <a:r>
              <a:rPr lang="en-US" sz="14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"text" </a:t>
            </a:r>
            <a:r>
              <a:rPr lang="en-US" sz="14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name=</a:t>
            </a:r>
            <a:r>
              <a:rPr lang="en-US" sz="14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"login"</a:t>
            </a:r>
            <a:r>
              <a:rPr lang="en-US" sz="1400" b="1" dirty="0">
                <a:solidFill>
                  <a:srgbClr val="130BB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&gt;&lt;/p&gt;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	</a:t>
            </a:r>
            <a:r>
              <a:rPr lang="en-US" sz="1400" b="1" dirty="0">
                <a:solidFill>
                  <a:srgbClr val="130BB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&lt;p&gt;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Password</a:t>
            </a:r>
            <a:r>
              <a:rPr lang="en-US" sz="1400" b="1" dirty="0">
                <a:solidFill>
                  <a:srgbClr val="130BB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:&lt;input </a:t>
            </a:r>
            <a:r>
              <a:rPr lang="en-US" sz="14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type=</a:t>
            </a:r>
            <a:r>
              <a:rPr lang="en-US" sz="14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"password"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name=</a:t>
            </a:r>
            <a:r>
              <a:rPr lang="en-US" sz="14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400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pwd</a:t>
            </a:r>
            <a:r>
              <a:rPr lang="en-US" sz="14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400" b="1" dirty="0">
                <a:solidFill>
                  <a:srgbClr val="130BB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&gt;&lt;/p&gt;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	</a:t>
            </a:r>
            <a:r>
              <a:rPr lang="en-US" sz="1400" b="1" dirty="0">
                <a:solidFill>
                  <a:srgbClr val="130BB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&lt;p&gt;&lt;input </a:t>
            </a:r>
            <a:r>
              <a:rPr lang="en-US" sz="14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type=</a:t>
            </a:r>
            <a:r>
              <a:rPr lang="en-US" sz="14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"submit"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value=</a:t>
            </a:r>
            <a:r>
              <a:rPr lang="en-US" sz="14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"Sign In"</a:t>
            </a:r>
            <a:r>
              <a:rPr lang="en-US" sz="1400" b="1" dirty="0">
                <a:solidFill>
                  <a:srgbClr val="130BB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&gt;&lt;/p&gt;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sz="1400" b="1" dirty="0">
                <a:solidFill>
                  <a:srgbClr val="130BB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&lt;/form&gt;</a:t>
            </a:r>
          </a:p>
          <a:p>
            <a:r>
              <a:rPr lang="en-US" sz="1400" b="1" dirty="0">
                <a:solidFill>
                  <a:srgbClr val="130BB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&lt;/body&gt;</a:t>
            </a:r>
          </a:p>
          <a:p>
            <a:r>
              <a:rPr lang="en-US" sz="1400" b="1" dirty="0">
                <a:solidFill>
                  <a:srgbClr val="130BB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&lt;/html&gt;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22440BB5-C35E-AA47-B3B8-FE7B87B74C09}"/>
              </a:ext>
            </a:extLst>
          </p:cNvPr>
          <p:cNvSpPr/>
          <p:nvPr/>
        </p:nvSpPr>
        <p:spPr>
          <a:xfrm>
            <a:off x="179993" y="1185351"/>
            <a:ext cx="499993" cy="267765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1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2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3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4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5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6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7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8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9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10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11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12</a:t>
            </a:r>
          </a:p>
        </p:txBody>
      </p:sp>
      <p:sp>
        <p:nvSpPr>
          <p:cNvPr id="14" name="Rectangle: Top Corners Rounded 6">
            <a:extLst>
              <a:ext uri="{FF2B5EF4-FFF2-40B4-BE49-F238E27FC236}">
                <a16:creationId xmlns:a16="http://schemas.microsoft.com/office/drawing/2014/main" xmlns="" id="{411661A3-E9A6-DC41-B78D-674118F0E0E4}"/>
              </a:ext>
            </a:extLst>
          </p:cNvPr>
          <p:cNvSpPr/>
          <p:nvPr/>
        </p:nvSpPr>
        <p:spPr>
          <a:xfrm>
            <a:off x="179993" y="856167"/>
            <a:ext cx="1537296" cy="329184"/>
          </a:xfrm>
          <a:prstGeom prst="round2Same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IN" sz="1600" dirty="0" err="1"/>
              <a:t>cookie.html</a:t>
            </a:r>
            <a:endParaRPr lang="en-US" sz="1600" dirty="0">
              <a:solidFill>
                <a:schemeClr val="bg1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D5DB6F2C-75F8-9B4B-B5F3-0DBC9EFEF6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810" y="4192191"/>
            <a:ext cx="2514600" cy="1761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105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uiExpand="1" build="p" animBg="1"/>
      <p:bldP spid="13" grpId="0" animBg="1"/>
      <p:bldP spid="14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8F8A717-4B2A-9442-A5F1-41635AF4BA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Session Management: Cookies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98D4B892-7205-E847-B760-EAB73323115B}"/>
              </a:ext>
            </a:extLst>
          </p:cNvPr>
          <p:cNvSpPr/>
          <p:nvPr/>
        </p:nvSpPr>
        <p:spPr>
          <a:xfrm>
            <a:off x="679986" y="1185351"/>
            <a:ext cx="10973038" cy="375487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130BB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Cookie1 </a:t>
            </a:r>
            <a:r>
              <a:rPr lang="en-US" sz="1400" b="1" dirty="0">
                <a:solidFill>
                  <a:srgbClr val="130BB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extends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HttpServlet</a:t>
            </a: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{   </a:t>
            </a:r>
            <a:r>
              <a:rPr lang="en-US" sz="1400" b="1" dirty="0">
                <a:solidFill>
                  <a:srgbClr val="130BB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void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doGet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HttpServletRequest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request,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HttpServletResponse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response) 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				   </a:t>
            </a:r>
            <a:r>
              <a:rPr lang="en-US" sz="1400" b="1" dirty="0">
                <a:solidFill>
                  <a:srgbClr val="130BB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throws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ServletException,IOException</a:t>
            </a: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{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response.setContentType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"text/html"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PrintWriter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out=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response.getWriter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String login=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request.getParameter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"login"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String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pwd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request.getParameter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400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pwd</a:t>
            </a:r>
            <a:r>
              <a:rPr lang="en-US" sz="14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400" b="1" dirty="0">
                <a:solidFill>
                  <a:srgbClr val="130BB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login.equals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"java"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&amp;&amp;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pwd.equals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"servlet"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{   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	    Cookie c = </a:t>
            </a:r>
            <a:r>
              <a:rPr lang="en-US" sz="1400" b="1" dirty="0">
                <a:solidFill>
                  <a:srgbClr val="130BB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Cookie(</a:t>
            </a:r>
            <a:r>
              <a:rPr lang="en-US" sz="14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"c1"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,login);</a:t>
            </a:r>
            <a:r>
              <a:rPr 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//create cookie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response.addCookie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(c);</a:t>
            </a:r>
            <a:r>
              <a:rPr 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//adds cookie with response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out.println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"Cookie named:"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c.getName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()+</a:t>
            </a:r>
            <a:r>
              <a:rPr lang="en-US" sz="14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added"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String path=</a:t>
            </a:r>
            <a:r>
              <a:rPr lang="en-US" sz="14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"/Session/Cookie2"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out.println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"&lt;p&gt;&lt;a </a:t>
            </a:r>
            <a:r>
              <a:rPr lang="en-US" sz="1400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href</a:t>
            </a:r>
            <a:r>
              <a:rPr lang="en-US" sz="14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="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+path+</a:t>
            </a:r>
            <a:r>
              <a:rPr lang="en-US" sz="14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"&gt;next page&lt;/a&gt;&lt;/p&gt;"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} 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400" b="1" dirty="0">
                <a:solidFill>
                  <a:srgbClr val="130BB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{   </a:t>
            </a:r>
            <a:r>
              <a:rPr 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//Redirect page to </a:t>
            </a:r>
            <a:r>
              <a:rPr lang="en-US" sz="1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cookie.html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} }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854716B2-F2A2-7540-BF58-71C5D85630BF}"/>
              </a:ext>
            </a:extLst>
          </p:cNvPr>
          <p:cNvSpPr/>
          <p:nvPr/>
        </p:nvSpPr>
        <p:spPr>
          <a:xfrm>
            <a:off x="179993" y="1185351"/>
            <a:ext cx="499993" cy="375487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1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2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3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4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5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6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7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8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9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10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11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12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13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14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15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16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17</a:t>
            </a:r>
            <a:endParaRPr lang="en-US" sz="1400" b="1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Rectangle: Top Corners Rounded 6">
            <a:extLst>
              <a:ext uri="{FF2B5EF4-FFF2-40B4-BE49-F238E27FC236}">
                <a16:creationId xmlns:a16="http://schemas.microsoft.com/office/drawing/2014/main" xmlns="" id="{A62287D2-F58E-644E-BA3B-B560C8B8AA2B}"/>
              </a:ext>
            </a:extLst>
          </p:cNvPr>
          <p:cNvSpPr/>
          <p:nvPr/>
        </p:nvSpPr>
        <p:spPr>
          <a:xfrm>
            <a:off x="179993" y="856167"/>
            <a:ext cx="1537296" cy="329184"/>
          </a:xfrm>
          <a:prstGeom prst="round2Same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IN" sz="1600" dirty="0"/>
              <a:t>cookie1.java</a:t>
            </a:r>
            <a:endParaRPr lang="en-US" sz="1600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4C3EE687-E71B-BE45-873A-BF17AFFF43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993" y="4940225"/>
            <a:ext cx="6139141" cy="161873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FA877DF8-9EBF-1249-9126-032D516A0CE5}"/>
              </a:ext>
            </a:extLst>
          </p:cNvPr>
          <p:cNvSpPr/>
          <p:nvPr/>
        </p:nvSpPr>
        <p:spPr>
          <a:xfrm>
            <a:off x="2302727" y="2262688"/>
            <a:ext cx="685800" cy="304800"/>
          </a:xfrm>
          <a:prstGeom prst="rect">
            <a:avLst/>
          </a:prstGeom>
          <a:solidFill>
            <a:srgbClr val="FF0000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A1EF7090-19EC-7C4B-9FD6-C614F404A3DB}"/>
              </a:ext>
            </a:extLst>
          </p:cNvPr>
          <p:cNvSpPr/>
          <p:nvPr/>
        </p:nvSpPr>
        <p:spPr>
          <a:xfrm>
            <a:off x="4895386" y="3124200"/>
            <a:ext cx="685800" cy="304800"/>
          </a:xfrm>
          <a:prstGeom prst="rect">
            <a:avLst/>
          </a:prstGeom>
          <a:solidFill>
            <a:srgbClr val="FF0000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8016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animBg="1"/>
      <p:bldP spid="5" grpId="0" animBg="1"/>
      <p:bldP spid="6" grpId="0" animBg="1"/>
      <p:bldP spid="8" grpId="0" animBg="1"/>
      <p:bldP spid="9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C5E6D94-75F6-CA42-B503-AD31F6B8B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Session Management: Cookies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A33C2617-2228-B24F-8BDF-BB8A2D93DBDF}"/>
              </a:ext>
            </a:extLst>
          </p:cNvPr>
          <p:cNvSpPr/>
          <p:nvPr/>
        </p:nvSpPr>
        <p:spPr>
          <a:xfrm>
            <a:off x="679986" y="1185351"/>
            <a:ext cx="10973038" cy="39703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130BB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Cookie2 </a:t>
            </a:r>
            <a:r>
              <a:rPr lang="en-US" sz="1400" b="1" dirty="0">
                <a:solidFill>
                  <a:srgbClr val="130BB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extends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HttpServlet</a:t>
            </a: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{   </a:t>
            </a:r>
            <a:r>
              <a:rPr lang="en-US" sz="1400" b="1" dirty="0">
                <a:solidFill>
                  <a:srgbClr val="130BB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void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doGet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HttpServletRequest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request,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HttpServletResponse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response) </a:t>
            </a:r>
            <a:r>
              <a:rPr lang="en-US" sz="1400" b="1" dirty="0">
                <a:solidFill>
                  <a:srgbClr val="130BB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throws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									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ServletException,IOException</a:t>
            </a: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{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response.setContentType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"text/html"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PrintWriter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out=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response.getWriter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Cookie c[]=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request.getCookies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out.println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400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c.length</a:t>
            </a:r>
            <a:r>
              <a:rPr lang="en-US" sz="14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="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c.length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400" b="1" dirty="0">
                <a:solidFill>
                  <a:srgbClr val="130BB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>
                <a:solidFill>
                  <a:srgbClr val="130BB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=0;i&lt;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c.length;i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++)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{	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out.println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400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CookieName</a:t>
            </a:r>
            <a:r>
              <a:rPr lang="en-US" sz="14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="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+c[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].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getName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()+</a:t>
            </a:r>
          </a:p>
          <a:p>
            <a:r>
              <a:rPr lang="en-US" sz="14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"</a:t>
            </a:r>
            <a:r>
              <a:rPr lang="en-US" sz="1400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CookieValue</a:t>
            </a:r>
            <a:r>
              <a:rPr lang="en-US" sz="14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="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+c[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].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getValue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//to add another cookie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Cookie c1 = </a:t>
            </a:r>
            <a:r>
              <a:rPr lang="en-US" sz="1400" b="1" dirty="0">
                <a:solidFill>
                  <a:srgbClr val="130BB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Cookie(</a:t>
            </a:r>
            <a:r>
              <a:rPr lang="en-US" sz="14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"c2"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4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"054"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response.addCookie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(c1);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String path=</a:t>
            </a:r>
            <a:r>
              <a:rPr lang="en-US" sz="14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"/Session/Cookie3"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out.println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"&lt;a </a:t>
            </a:r>
            <a:r>
              <a:rPr lang="en-US" sz="1400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href</a:t>
            </a:r>
            <a:r>
              <a:rPr lang="en-US" sz="14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="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+path+</a:t>
            </a:r>
            <a:r>
              <a:rPr lang="en-US" sz="14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"&gt;next page&lt;/a&gt;"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37267473-F57F-D644-BCEE-7204950B2058}"/>
              </a:ext>
            </a:extLst>
          </p:cNvPr>
          <p:cNvSpPr/>
          <p:nvPr/>
        </p:nvSpPr>
        <p:spPr>
          <a:xfrm>
            <a:off x="179993" y="1185351"/>
            <a:ext cx="499993" cy="397031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1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2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3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4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5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6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7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8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9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10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11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12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13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14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15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16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17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18</a:t>
            </a:r>
          </a:p>
        </p:txBody>
      </p:sp>
      <p:sp>
        <p:nvSpPr>
          <p:cNvPr id="6" name="Rectangle: Top Corners Rounded 6">
            <a:extLst>
              <a:ext uri="{FF2B5EF4-FFF2-40B4-BE49-F238E27FC236}">
                <a16:creationId xmlns:a16="http://schemas.microsoft.com/office/drawing/2014/main" xmlns="" id="{70577201-4FCC-4640-BFEF-A1B9A3D9E1D7}"/>
              </a:ext>
            </a:extLst>
          </p:cNvPr>
          <p:cNvSpPr/>
          <p:nvPr/>
        </p:nvSpPr>
        <p:spPr>
          <a:xfrm>
            <a:off x="179993" y="856167"/>
            <a:ext cx="1537296" cy="329184"/>
          </a:xfrm>
          <a:prstGeom prst="round2Same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IN" sz="1600" dirty="0"/>
              <a:t>cookie2.java</a:t>
            </a:r>
            <a:endParaRPr lang="en-US" sz="160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D82101B5-9E02-504E-AE90-6A13592DA8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993" y="4997722"/>
            <a:ext cx="4947192" cy="1540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851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animBg="1"/>
      <p:bldP spid="5" grpId="0" animBg="1"/>
      <p:bldP spid="6" grpId="0" animBg="1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4E0EE40-B49A-304D-B079-5F8C354749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Session Management: Cookies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4F897CB7-9DEF-D24B-8EAE-F6A1D209302C}"/>
              </a:ext>
            </a:extLst>
          </p:cNvPr>
          <p:cNvSpPr/>
          <p:nvPr/>
        </p:nvSpPr>
        <p:spPr>
          <a:xfrm>
            <a:off x="679986" y="1185351"/>
            <a:ext cx="10973038" cy="33239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130BB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Cookie3 </a:t>
            </a:r>
            <a:r>
              <a:rPr lang="en-US" sz="1400" b="1" dirty="0">
                <a:solidFill>
                  <a:srgbClr val="130BB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extends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HttpServlet</a:t>
            </a: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solidFill>
                  <a:srgbClr val="130BB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   public void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doGet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HttpServletRequest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request,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HttpServletResponse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response)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						</a:t>
            </a:r>
            <a:r>
              <a:rPr lang="en-US" sz="1400" b="1" dirty="0">
                <a:solidFill>
                  <a:srgbClr val="130BB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throws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ServletException,IOException</a:t>
            </a: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{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response.setContentType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"text/html"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PrintWriter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out=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response.getWriter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Cookie c[]=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request.getCookies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sz="1400" b="1" dirty="0">
                <a:solidFill>
                  <a:srgbClr val="130BB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>
                <a:solidFill>
                  <a:srgbClr val="130BB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=0;i&lt;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c.length;i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++)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{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out.println</a:t>
            </a:r>
            <a:r>
              <a:rPr lang="en-US" sz="14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("&lt;p&gt;"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out.println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400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CookieName</a:t>
            </a:r>
            <a:r>
              <a:rPr lang="en-US" sz="14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="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+c[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].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getName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()+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</a:t>
            </a:r>
            <a:r>
              <a:rPr lang="en-US" sz="14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400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CookieValue</a:t>
            </a:r>
            <a:r>
              <a:rPr lang="en-US" sz="14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="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+c[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].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getValue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out.println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"&lt;/p&gt;"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}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} 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2D084589-19A1-DD49-8D43-4F97E644A476}"/>
              </a:ext>
            </a:extLst>
          </p:cNvPr>
          <p:cNvSpPr/>
          <p:nvPr/>
        </p:nvSpPr>
        <p:spPr>
          <a:xfrm>
            <a:off x="179993" y="1185351"/>
            <a:ext cx="499993" cy="332398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1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2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3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4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5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6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7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8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9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10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11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12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13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14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15</a:t>
            </a:r>
          </a:p>
        </p:txBody>
      </p:sp>
      <p:sp>
        <p:nvSpPr>
          <p:cNvPr id="6" name="Rectangle: Top Corners Rounded 6">
            <a:extLst>
              <a:ext uri="{FF2B5EF4-FFF2-40B4-BE49-F238E27FC236}">
                <a16:creationId xmlns:a16="http://schemas.microsoft.com/office/drawing/2014/main" xmlns="" id="{0211FE81-6E92-F94A-8EA3-AE3F525A02D8}"/>
              </a:ext>
            </a:extLst>
          </p:cNvPr>
          <p:cNvSpPr/>
          <p:nvPr/>
        </p:nvSpPr>
        <p:spPr>
          <a:xfrm>
            <a:off x="179993" y="856167"/>
            <a:ext cx="1537296" cy="329184"/>
          </a:xfrm>
          <a:prstGeom prst="round2Same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IN" sz="1600" dirty="0"/>
              <a:t>cookie3.java</a:t>
            </a:r>
            <a:endParaRPr lang="en-US" sz="1600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E061D9DA-318A-E442-AF96-E627ACE903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7356" y="4040111"/>
            <a:ext cx="6670914" cy="2435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15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animBg="1"/>
      <p:bldP spid="5" grpId="0" animBg="1"/>
      <p:bldP spid="6" grpId="0" animBg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744D037-91EA-6B46-A231-BFFD76E02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Session Management: Cookies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B85B617-EE00-8942-8D71-B86A694AD2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b="1" dirty="0"/>
              <a:t>Advantage of Cookies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Simplest technique of maintaining the state.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Cookies are maintained at client side.</a:t>
            </a:r>
          </a:p>
          <a:p>
            <a:pPr>
              <a:lnSpc>
                <a:spcPct val="100000"/>
              </a:lnSpc>
            </a:pPr>
            <a:r>
              <a:rPr lang="en-US" b="1" dirty="0"/>
              <a:t>Disadvantage of Cookies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It will not work if cookie is disabled from the browser.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Only textual information can be set in Cookie object.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8019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C8034B5-877D-934C-89E2-5A8D6CA5D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Management : </a:t>
            </a:r>
            <a:r>
              <a:rPr lang="en-US" dirty="0" err="1"/>
              <a:t>HttpSession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A2C133B-9430-6442-AE04-0CE8B4AF32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Apart from the above mentioned three ways, servlet provides </a:t>
            </a:r>
            <a:r>
              <a:rPr lang="en-US" dirty="0" err="1"/>
              <a:t>HttpSession</a:t>
            </a:r>
            <a:r>
              <a:rPr lang="en-US" dirty="0"/>
              <a:t> Interface which provides a way to identify a user across more than one page request</a:t>
            </a:r>
          </a:p>
          <a:p>
            <a:r>
              <a:rPr lang="en-US" dirty="0"/>
              <a:t>The container creates a </a:t>
            </a:r>
            <a:r>
              <a:rPr lang="en-US" dirty="0">
                <a:solidFill>
                  <a:schemeClr val="accent6"/>
                </a:solidFill>
              </a:rPr>
              <a:t>session id </a:t>
            </a:r>
            <a:r>
              <a:rPr lang="en-US" dirty="0"/>
              <a:t>for each user.</a:t>
            </a:r>
          </a:p>
          <a:p>
            <a:r>
              <a:rPr lang="en-US" dirty="0"/>
              <a:t>The container uses this id to identify the particular user.</a:t>
            </a:r>
          </a:p>
          <a:p>
            <a:r>
              <a:rPr lang="en-US" dirty="0"/>
              <a:t>An object of </a:t>
            </a:r>
            <a:r>
              <a:rPr lang="en-US" dirty="0" err="1"/>
              <a:t>HttpSession</a:t>
            </a:r>
            <a:r>
              <a:rPr lang="en-US" dirty="0"/>
              <a:t> can be used to perform two tasks:</a:t>
            </a:r>
          </a:p>
          <a:p>
            <a:pPr lvl="1"/>
            <a:r>
              <a:rPr lang="en-US" dirty="0"/>
              <a:t>Bind objects</a:t>
            </a:r>
          </a:p>
          <a:p>
            <a:pPr lvl="1"/>
            <a:r>
              <a:rPr lang="en-US" dirty="0"/>
              <a:t>View and manipulate information about a session, such as the session identifier, creation time, and last accessed time.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5650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9DF8737-5902-F248-943B-7989613FAF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Management : </a:t>
            </a:r>
            <a:r>
              <a:rPr lang="en-US" dirty="0" err="1"/>
              <a:t>HttpSession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322D2FCB-40A6-BE4F-A26B-64101A480504}"/>
              </a:ext>
            </a:extLst>
          </p:cNvPr>
          <p:cNvSpPr/>
          <p:nvPr/>
        </p:nvSpPr>
        <p:spPr>
          <a:xfrm>
            <a:off x="3657600" y="1390710"/>
            <a:ext cx="4800600" cy="42672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D5D360E3-A54F-8345-AD63-344C68154066}"/>
              </a:ext>
            </a:extLst>
          </p:cNvPr>
          <p:cNvSpPr/>
          <p:nvPr/>
        </p:nvSpPr>
        <p:spPr>
          <a:xfrm>
            <a:off x="4038600" y="1771710"/>
            <a:ext cx="4114800" cy="35052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lowchart: Alternate Process 10">
            <a:extLst>
              <a:ext uri="{FF2B5EF4-FFF2-40B4-BE49-F238E27FC236}">
                <a16:creationId xmlns:a16="http://schemas.microsoft.com/office/drawing/2014/main" xmlns="" id="{E9A01618-053D-9145-911F-52BF6FF71AB4}"/>
              </a:ext>
            </a:extLst>
          </p:cNvPr>
          <p:cNvSpPr/>
          <p:nvPr/>
        </p:nvSpPr>
        <p:spPr>
          <a:xfrm>
            <a:off x="4495800" y="3371910"/>
            <a:ext cx="990600" cy="533400"/>
          </a:xfrm>
          <a:prstGeom prst="flowChartAlternateProcess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Servlet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7" name="Flowchart: Process 11">
            <a:extLst>
              <a:ext uri="{FF2B5EF4-FFF2-40B4-BE49-F238E27FC236}">
                <a16:creationId xmlns:a16="http://schemas.microsoft.com/office/drawing/2014/main" xmlns="" id="{3AB38C9D-E158-5940-A33F-023B00B00847}"/>
              </a:ext>
            </a:extLst>
          </p:cNvPr>
          <p:cNvSpPr/>
          <p:nvPr/>
        </p:nvSpPr>
        <p:spPr>
          <a:xfrm>
            <a:off x="6553200" y="2533710"/>
            <a:ext cx="1219200" cy="914400"/>
          </a:xfrm>
          <a:prstGeom prst="flowChartProcess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Session1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id= 054</a:t>
            </a:r>
          </a:p>
        </p:txBody>
      </p:sp>
      <p:sp>
        <p:nvSpPr>
          <p:cNvPr id="8" name="Flowchart: Process 12">
            <a:extLst>
              <a:ext uri="{FF2B5EF4-FFF2-40B4-BE49-F238E27FC236}">
                <a16:creationId xmlns:a16="http://schemas.microsoft.com/office/drawing/2014/main" xmlns="" id="{71154593-AAB8-9746-BD5C-12A5575B8FCD}"/>
              </a:ext>
            </a:extLst>
          </p:cNvPr>
          <p:cNvSpPr/>
          <p:nvPr/>
        </p:nvSpPr>
        <p:spPr>
          <a:xfrm>
            <a:off x="6553200" y="3752910"/>
            <a:ext cx="1219200" cy="914400"/>
          </a:xfrm>
          <a:prstGeom prst="flowChartProcess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Session2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id= 055</a:t>
            </a:r>
          </a:p>
        </p:txBody>
      </p:sp>
      <p:sp>
        <p:nvSpPr>
          <p:cNvPr id="9" name="Flowchart: Process 13">
            <a:extLst>
              <a:ext uri="{FF2B5EF4-FFF2-40B4-BE49-F238E27FC236}">
                <a16:creationId xmlns:a16="http://schemas.microsoft.com/office/drawing/2014/main" xmlns="" id="{75425808-CAC2-E043-9676-9EB411C24E64}"/>
              </a:ext>
            </a:extLst>
          </p:cNvPr>
          <p:cNvSpPr/>
          <p:nvPr/>
        </p:nvSpPr>
        <p:spPr>
          <a:xfrm>
            <a:off x="762000" y="2381310"/>
            <a:ext cx="1447800" cy="914400"/>
          </a:xfrm>
          <a:prstGeom prst="flowChartProcess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Client1</a:t>
            </a:r>
          </a:p>
        </p:txBody>
      </p:sp>
      <p:sp>
        <p:nvSpPr>
          <p:cNvPr id="10" name="Flowchart: Process 14">
            <a:extLst>
              <a:ext uri="{FF2B5EF4-FFF2-40B4-BE49-F238E27FC236}">
                <a16:creationId xmlns:a16="http://schemas.microsoft.com/office/drawing/2014/main" xmlns="" id="{EE36169B-4F45-D74C-B1B0-ABCB019D9D6E}"/>
              </a:ext>
            </a:extLst>
          </p:cNvPr>
          <p:cNvSpPr/>
          <p:nvPr/>
        </p:nvSpPr>
        <p:spPr>
          <a:xfrm>
            <a:off x="762000" y="4133910"/>
            <a:ext cx="1447800" cy="914400"/>
          </a:xfrm>
          <a:prstGeom prst="flowChartProcess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Client2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1" name="Curved Connector 10">
            <a:extLst>
              <a:ext uri="{FF2B5EF4-FFF2-40B4-BE49-F238E27FC236}">
                <a16:creationId xmlns:a16="http://schemas.microsoft.com/office/drawing/2014/main" xmlns="" id="{25FE839A-96F6-264C-9F82-0F959C3D4FC0}"/>
              </a:ext>
            </a:extLst>
          </p:cNvPr>
          <p:cNvCxnSpPr>
            <a:endCxn id="6" idx="0"/>
          </p:cNvCxnSpPr>
          <p:nvPr/>
        </p:nvCxnSpPr>
        <p:spPr>
          <a:xfrm>
            <a:off x="2209800" y="2838510"/>
            <a:ext cx="2781300" cy="533400"/>
          </a:xfrm>
          <a:prstGeom prst="curvedConnector2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urved Connector 11">
            <a:extLst>
              <a:ext uri="{FF2B5EF4-FFF2-40B4-BE49-F238E27FC236}">
                <a16:creationId xmlns:a16="http://schemas.microsoft.com/office/drawing/2014/main" xmlns="" id="{C37C8CAC-B318-6345-A789-C311E9996C58}"/>
              </a:ext>
            </a:extLst>
          </p:cNvPr>
          <p:cNvCxnSpPr>
            <a:stCxn id="10" idx="3"/>
            <a:endCxn id="6" idx="2"/>
          </p:cNvCxnSpPr>
          <p:nvPr/>
        </p:nvCxnSpPr>
        <p:spPr>
          <a:xfrm flipV="1">
            <a:off x="2209800" y="3905310"/>
            <a:ext cx="2781300" cy="685800"/>
          </a:xfrm>
          <a:prstGeom prst="curvedConnector2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xmlns="" id="{32319686-3881-3849-AA83-8A93C524BB6F}"/>
              </a:ext>
            </a:extLst>
          </p:cNvPr>
          <p:cNvCxnSpPr>
            <a:stCxn id="6" idx="3"/>
            <a:endCxn id="7" idx="1"/>
          </p:cNvCxnSpPr>
          <p:nvPr/>
        </p:nvCxnSpPr>
        <p:spPr>
          <a:xfrm flipV="1">
            <a:off x="5486400" y="2990910"/>
            <a:ext cx="1066800" cy="647700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xmlns="" id="{2573D2F2-9324-E04D-B76C-3F1D903465B5}"/>
              </a:ext>
            </a:extLst>
          </p:cNvPr>
          <p:cNvCxnSpPr>
            <a:stCxn id="6" idx="3"/>
            <a:endCxn id="8" idx="1"/>
          </p:cNvCxnSpPr>
          <p:nvPr/>
        </p:nvCxnSpPr>
        <p:spPr>
          <a:xfrm>
            <a:off x="5486400" y="3638610"/>
            <a:ext cx="1066800" cy="571500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D81E2991-9BEB-754F-A1E1-85416C9A7965}"/>
              </a:ext>
            </a:extLst>
          </p:cNvPr>
          <p:cNvSpPr txBox="1"/>
          <p:nvPr/>
        </p:nvSpPr>
        <p:spPr>
          <a:xfrm rot="171816">
            <a:off x="2317355" y="2515344"/>
            <a:ext cx="9442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Request</a:t>
            </a:r>
          </a:p>
          <a:p>
            <a:r>
              <a:rPr lang="en-US" dirty="0"/>
              <a:t> id=054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D841D166-FEE6-1E4D-903A-07ADC02946F8}"/>
              </a:ext>
            </a:extLst>
          </p:cNvPr>
          <p:cNvSpPr txBox="1"/>
          <p:nvPr/>
        </p:nvSpPr>
        <p:spPr>
          <a:xfrm rot="21278740">
            <a:off x="2347251" y="4252759"/>
            <a:ext cx="9442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Request</a:t>
            </a:r>
          </a:p>
          <a:p>
            <a:r>
              <a:rPr lang="en-US" dirty="0"/>
              <a:t> id=055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6022AFDA-59D1-7B48-9CE4-E0EFCA5F5F23}"/>
              </a:ext>
            </a:extLst>
          </p:cNvPr>
          <p:cNvSpPr txBox="1"/>
          <p:nvPr/>
        </p:nvSpPr>
        <p:spPr>
          <a:xfrm>
            <a:off x="7558104" y="1066800"/>
            <a:ext cx="8706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Server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78F07ED1-B376-8E4E-8360-4A79963420ED}"/>
              </a:ext>
            </a:extLst>
          </p:cNvPr>
          <p:cNvSpPr txBox="1"/>
          <p:nvPr/>
        </p:nvSpPr>
        <p:spPr>
          <a:xfrm>
            <a:off x="6391807" y="1743045"/>
            <a:ext cx="17768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Web Container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D2A61312-FFC3-1040-BC56-F01FEAAD3387}"/>
              </a:ext>
            </a:extLst>
          </p:cNvPr>
          <p:cNvSpPr txBox="1"/>
          <p:nvPr/>
        </p:nvSpPr>
        <p:spPr>
          <a:xfrm>
            <a:off x="2696020" y="5886419"/>
            <a:ext cx="26851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Working of </a:t>
            </a:r>
            <a:r>
              <a:rPr lang="en-US" sz="2000" b="1" dirty="0" err="1"/>
              <a:t>HttpSession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66372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5" grpId="0"/>
      <p:bldP spid="16" grpId="0"/>
      <p:bldP spid="17" grpId="0"/>
      <p:bldP spid="18" grpId="0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BA0BD18-CAEF-CF4D-A5CB-819DCB3240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Session Management :</a:t>
            </a:r>
            <a:r>
              <a:rPr lang="en-US" dirty="0" err="1"/>
              <a:t>HttpSession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AA4B16A-8FF9-C949-81C2-106E286ADD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Package: </a:t>
            </a:r>
            <a:r>
              <a:rPr lang="en-US" dirty="0" err="1"/>
              <a:t>javax.servlet.http.</a:t>
            </a:r>
            <a:r>
              <a:rPr lang="en-US" b="1" dirty="0" err="1">
                <a:solidFill>
                  <a:schemeClr val="accent6"/>
                </a:solidFill>
              </a:rPr>
              <a:t>HttpSession</a:t>
            </a:r>
            <a:endParaRPr lang="en-US" dirty="0">
              <a:solidFill>
                <a:schemeClr val="accent6"/>
              </a:solidFill>
            </a:endParaRPr>
          </a:p>
          <a:p>
            <a:r>
              <a:rPr lang="en-US" dirty="0"/>
              <a:t>The servlet container uses this </a:t>
            </a:r>
            <a:r>
              <a:rPr lang="en-US" dirty="0">
                <a:solidFill>
                  <a:schemeClr val="accent6"/>
                </a:solidFill>
              </a:rPr>
              <a:t>interface</a:t>
            </a:r>
            <a:r>
              <a:rPr lang="en-US" dirty="0"/>
              <a:t> to create a session between an HTTP client and an HTTP server. </a:t>
            </a:r>
          </a:p>
          <a:p>
            <a:r>
              <a:rPr lang="en-US" dirty="0"/>
              <a:t>In this technique create a session object at server side for each client.</a:t>
            </a:r>
          </a:p>
          <a:p>
            <a:r>
              <a:rPr lang="en-US" dirty="0"/>
              <a:t>Session is available until the session time out, until the client log out. </a:t>
            </a:r>
          </a:p>
          <a:p>
            <a:r>
              <a:rPr lang="en-US" dirty="0"/>
              <a:t>The default session time is </a:t>
            </a:r>
            <a:r>
              <a:rPr lang="en-US" dirty="0">
                <a:solidFill>
                  <a:schemeClr val="accent6"/>
                </a:solidFill>
              </a:rPr>
              <a:t>30 minutes </a:t>
            </a:r>
            <a:r>
              <a:rPr lang="en-US" dirty="0"/>
              <a:t>and can configure explicit session time in </a:t>
            </a:r>
            <a:r>
              <a:rPr lang="en-US" dirty="0" err="1">
                <a:solidFill>
                  <a:schemeClr val="accent6"/>
                </a:solidFill>
              </a:rPr>
              <a:t>web.xml</a:t>
            </a:r>
            <a:r>
              <a:rPr lang="en-US" dirty="0">
                <a:solidFill>
                  <a:schemeClr val="accent6"/>
                </a:solidFill>
              </a:rPr>
              <a:t> </a:t>
            </a:r>
            <a:r>
              <a:rPr lang="en-US" dirty="0"/>
              <a:t>file.</a:t>
            </a:r>
          </a:p>
          <a:p>
            <a:r>
              <a:rPr lang="en-US" dirty="0"/>
              <a:t>The </a:t>
            </a:r>
            <a:r>
              <a:rPr lang="en-US" dirty="0" err="1"/>
              <a:t>HttpServletRequest</a:t>
            </a:r>
            <a:r>
              <a:rPr lang="en-US" dirty="0"/>
              <a:t> interface provides two methods to get the object of </a:t>
            </a:r>
            <a:r>
              <a:rPr lang="en-US" dirty="0" err="1"/>
              <a:t>HttpSession</a:t>
            </a:r>
            <a:endParaRPr lang="en-US" dirty="0"/>
          </a:p>
          <a:p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xmlns="" id="{F305139D-6ADB-714B-BF7F-3AF564CE78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5378281"/>
              </p:ext>
            </p:extLst>
          </p:nvPr>
        </p:nvGraphicFramePr>
        <p:xfrm>
          <a:off x="531540" y="4000212"/>
          <a:ext cx="11210693" cy="868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407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36999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dirty="0" err="1"/>
                        <a:t>HttpSession</a:t>
                      </a:r>
                      <a:r>
                        <a:rPr lang="en-US" dirty="0"/>
                        <a:t> </a:t>
                      </a:r>
                      <a:r>
                        <a:rPr lang="en-US" b="1" dirty="0" err="1"/>
                        <a:t>getSession</a:t>
                      </a:r>
                      <a:r>
                        <a:rPr lang="en-US" dirty="0"/>
                        <a:t>()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Returns the current session associated with this request, or if the request does not have a session, creates one.</a:t>
                      </a:r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xmlns="" id="{41A12A61-437E-DB45-BBF4-C98C1EAD78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4004053"/>
              </p:ext>
            </p:extLst>
          </p:nvPr>
        </p:nvGraphicFramePr>
        <p:xfrm>
          <a:off x="531540" y="4868892"/>
          <a:ext cx="11210693" cy="868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407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36999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dirty="0" err="1"/>
                        <a:t>HttpSession</a:t>
                      </a:r>
                      <a:r>
                        <a:rPr lang="en-US" dirty="0"/>
                        <a:t> </a:t>
                      </a:r>
                    </a:p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b="1" dirty="0" err="1"/>
                        <a:t>getSession</a:t>
                      </a:r>
                      <a:r>
                        <a:rPr lang="en-US" dirty="0"/>
                        <a:t>(</a:t>
                      </a:r>
                      <a:r>
                        <a:rPr lang="en-US" dirty="0" err="1"/>
                        <a:t>boolean</a:t>
                      </a:r>
                      <a:r>
                        <a:rPr lang="en-US" dirty="0"/>
                        <a:t> create)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Returns the current </a:t>
                      </a:r>
                      <a:r>
                        <a:rPr lang="en-US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HttpSession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associated with this request or, if there is no current session and create is true then it will returns a new session.</a:t>
                      </a:r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58528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EA9B436-BFFC-B148-8F07-12D00861E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Session Management : </a:t>
            </a:r>
            <a:r>
              <a:rPr lang="en-US" dirty="0" err="1"/>
              <a:t>HttpSession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xmlns="" id="{CE0CE421-DB0F-D649-999B-1538BF7191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6636892"/>
              </p:ext>
            </p:extLst>
          </p:nvPr>
        </p:nvGraphicFramePr>
        <p:xfrm>
          <a:off x="244426" y="895814"/>
          <a:ext cx="11531262" cy="365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4199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78926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0040"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String</a:t>
                      </a:r>
                      <a:r>
                        <a:rPr lang="en-US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b="1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getId</a:t>
                      </a:r>
                      <a:r>
                        <a:rPr lang="en-US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Returns a string containing the unique </a:t>
                      </a:r>
                      <a:r>
                        <a:rPr lang="en-US" sz="1800" b="0" i="0" kern="1200" dirty="0">
                          <a:solidFill>
                            <a:schemeClr val="accent6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identifier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value.</a:t>
                      </a:r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xmlns="" id="{7581B1CC-3FEE-6945-91E1-2BD8BFADE1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4779017"/>
              </p:ext>
            </p:extLst>
          </p:nvPr>
        </p:nvGraphicFramePr>
        <p:xfrm>
          <a:off x="244426" y="1627334"/>
          <a:ext cx="11531262" cy="640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3149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79976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0040"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long</a:t>
                      </a:r>
                      <a:r>
                        <a:rPr lang="en-US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b="1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getLastAccessedTime</a:t>
                      </a:r>
                      <a:r>
                        <a:rPr lang="en-US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Returns the last time the client sent a request associated with this </a:t>
                      </a:r>
                      <a:r>
                        <a:rPr lang="en-US" sz="1800" b="0" i="0" kern="1200" dirty="0">
                          <a:solidFill>
                            <a:schemeClr val="accent6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session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as the number of milliseconds.</a:t>
                      </a:r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xmlns="" id="{8E2D9733-6F06-1F48-B763-CBB31B13F2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9135518"/>
              </p:ext>
            </p:extLst>
          </p:nvPr>
        </p:nvGraphicFramePr>
        <p:xfrm>
          <a:off x="244426" y="1261574"/>
          <a:ext cx="11531262" cy="365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4199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78926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0040">
                <a:tc>
                  <a:txBody>
                    <a:bodyPr/>
                    <a:lstStyle/>
                    <a:p>
                      <a:r>
                        <a:rPr lang="en-US" dirty="0"/>
                        <a:t>long </a:t>
                      </a:r>
                      <a:r>
                        <a:rPr lang="en-US" b="1" dirty="0" err="1"/>
                        <a:t>getCreationTime</a:t>
                      </a:r>
                      <a:r>
                        <a:rPr lang="en-US" dirty="0"/>
                        <a:t>()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Returns the time when this session was </a:t>
                      </a:r>
                      <a:r>
                        <a:rPr lang="en-US" sz="1800" b="0" i="0" kern="1200" dirty="0">
                          <a:solidFill>
                            <a:schemeClr val="accent6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created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measured in milliseconds.</a:t>
                      </a:r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xmlns="" id="{40F1EE63-5ABB-AF46-8B63-DA8FB16B16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7254295"/>
              </p:ext>
            </p:extLst>
          </p:nvPr>
        </p:nvGraphicFramePr>
        <p:xfrm>
          <a:off x="244426" y="2274418"/>
          <a:ext cx="11531262" cy="365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3149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79976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0040"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void</a:t>
                      </a:r>
                      <a:r>
                        <a:rPr lang="en-US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invalidate()</a:t>
                      </a:r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Invalidates this session then </a:t>
                      </a:r>
                      <a:r>
                        <a:rPr lang="en-US" sz="1800" b="0" i="0" kern="1200" dirty="0">
                          <a:solidFill>
                            <a:schemeClr val="accent6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unbinds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any objects </a:t>
                      </a:r>
                      <a:r>
                        <a:rPr lang="en-US" sz="1800" b="0" i="0" kern="1200" dirty="0">
                          <a:solidFill>
                            <a:schemeClr val="accent6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bound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to it.</a:t>
                      </a:r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99434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232C9A7-8497-A542-A11C-C4C28FEB3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Management : </a:t>
            </a:r>
            <a:r>
              <a:rPr lang="en-US" dirty="0" err="1"/>
              <a:t>HttpSession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1FA44D60-921E-764F-94DD-0D143A132DEB}"/>
              </a:ext>
            </a:extLst>
          </p:cNvPr>
          <p:cNvSpPr/>
          <p:nvPr/>
        </p:nvSpPr>
        <p:spPr>
          <a:xfrm>
            <a:off x="760188" y="1317402"/>
            <a:ext cx="10876073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HttpSession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hs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request.getSession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hs.setAttribute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s_id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"diet054"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482318AB-793F-C841-AE65-CC01E9EBBD1B}"/>
              </a:ext>
            </a:extLst>
          </p:cNvPr>
          <p:cNvSpPr/>
          <p:nvPr/>
        </p:nvSpPr>
        <p:spPr>
          <a:xfrm>
            <a:off x="260196" y="1317402"/>
            <a:ext cx="499993" cy="646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1</a:t>
            </a:r>
          </a:p>
          <a:p>
            <a:pPr algn="r"/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2</a:t>
            </a:r>
          </a:p>
        </p:txBody>
      </p:sp>
      <p:sp>
        <p:nvSpPr>
          <p:cNvPr id="6" name="Rectangle: Top Corners Rounded 6">
            <a:extLst>
              <a:ext uri="{FF2B5EF4-FFF2-40B4-BE49-F238E27FC236}">
                <a16:creationId xmlns:a16="http://schemas.microsoft.com/office/drawing/2014/main" xmlns="" id="{3A1A3AA5-66D4-5A4E-B8D3-652048695005}"/>
              </a:ext>
            </a:extLst>
          </p:cNvPr>
          <p:cNvSpPr/>
          <p:nvPr/>
        </p:nvSpPr>
        <p:spPr>
          <a:xfrm>
            <a:off x="260194" y="988218"/>
            <a:ext cx="3074021" cy="329184"/>
          </a:xfrm>
          <a:prstGeom prst="round2Same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IN" sz="1600" dirty="0"/>
              <a:t>How to create the session?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A1307F1A-44C5-4E44-96F2-08DD3B87CC15}"/>
              </a:ext>
            </a:extLst>
          </p:cNvPr>
          <p:cNvSpPr/>
          <p:nvPr/>
        </p:nvSpPr>
        <p:spPr>
          <a:xfrm>
            <a:off x="760188" y="2746875"/>
            <a:ext cx="10876073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HttpSession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hs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request.getSession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(false);  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String n=(String)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hs.getAttribute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s_id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768D820E-DF40-444D-BFF5-2A81C1A82D52}"/>
              </a:ext>
            </a:extLst>
          </p:cNvPr>
          <p:cNvSpPr/>
          <p:nvPr/>
        </p:nvSpPr>
        <p:spPr>
          <a:xfrm>
            <a:off x="260196" y="2746875"/>
            <a:ext cx="499993" cy="646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1</a:t>
            </a:r>
          </a:p>
          <a:p>
            <a:pPr algn="r"/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2</a:t>
            </a:r>
          </a:p>
        </p:txBody>
      </p:sp>
      <p:sp>
        <p:nvSpPr>
          <p:cNvPr id="9" name="Rectangle: Top Corners Rounded 6">
            <a:extLst>
              <a:ext uri="{FF2B5EF4-FFF2-40B4-BE49-F238E27FC236}">
                <a16:creationId xmlns:a16="http://schemas.microsoft.com/office/drawing/2014/main" xmlns="" id="{4BC372D6-5DBB-D64C-8B8E-AFE41B3C2A17}"/>
              </a:ext>
            </a:extLst>
          </p:cNvPr>
          <p:cNvSpPr/>
          <p:nvPr/>
        </p:nvSpPr>
        <p:spPr>
          <a:xfrm>
            <a:off x="260194" y="2417691"/>
            <a:ext cx="3074021" cy="329184"/>
          </a:xfrm>
          <a:prstGeom prst="round2Same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1600" dirty="0"/>
              <a:t>How to retrieve a session?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4A39EB05-2C25-1044-A5E9-ACFC971BA43C}"/>
              </a:ext>
            </a:extLst>
          </p:cNvPr>
          <p:cNvSpPr/>
          <p:nvPr/>
        </p:nvSpPr>
        <p:spPr>
          <a:xfrm>
            <a:off x="760188" y="4191734"/>
            <a:ext cx="10876073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hs.invalidate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1D6C1FBE-8B9F-C142-9D85-77871822B92D}"/>
              </a:ext>
            </a:extLst>
          </p:cNvPr>
          <p:cNvSpPr/>
          <p:nvPr/>
        </p:nvSpPr>
        <p:spPr>
          <a:xfrm>
            <a:off x="260196" y="4191734"/>
            <a:ext cx="499993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1</a:t>
            </a:r>
          </a:p>
        </p:txBody>
      </p:sp>
      <p:sp>
        <p:nvSpPr>
          <p:cNvPr id="12" name="Rectangle: Top Corners Rounded 6">
            <a:extLst>
              <a:ext uri="{FF2B5EF4-FFF2-40B4-BE49-F238E27FC236}">
                <a16:creationId xmlns:a16="http://schemas.microsoft.com/office/drawing/2014/main" xmlns="" id="{A541E29B-AB46-E146-AB2F-0B7D81A6B0FE}"/>
              </a:ext>
            </a:extLst>
          </p:cNvPr>
          <p:cNvSpPr/>
          <p:nvPr/>
        </p:nvSpPr>
        <p:spPr>
          <a:xfrm>
            <a:off x="260194" y="3862550"/>
            <a:ext cx="3074021" cy="329184"/>
          </a:xfrm>
          <a:prstGeom prst="round2Same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IN" sz="1600" dirty="0"/>
              <a:t>How to invalidate a session?</a:t>
            </a:r>
          </a:p>
        </p:txBody>
      </p:sp>
    </p:spTree>
    <p:extLst>
      <p:ext uri="{BB962C8B-B14F-4D97-AF65-F5344CB8AC3E}">
        <p14:creationId xmlns:p14="http://schemas.microsoft.com/office/powerpoint/2010/main" val="4051864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animBg="1"/>
      <p:bldP spid="5" grpId="0" animBg="1"/>
      <p:bldP spid="6" grpId="0" animBg="1"/>
      <p:bldP spid="7" grpId="0" uiExpand="1" build="p" animBg="1"/>
      <p:bldP spid="8" grpId="0" animBg="1"/>
      <p:bldP spid="9" grpId="0" animBg="1"/>
      <p:bldP spid="10" grpId="0" uiExpand="1" build="p" animBg="1"/>
      <p:bldP spid="11" grpId="0" animBg="1"/>
      <p:bldP spid="12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Jay">
      <a:dk1>
        <a:srgbClr val="212121"/>
      </a:dk1>
      <a:lt1>
        <a:sysClr val="window" lastClr="FFFFFF"/>
      </a:lt1>
      <a:dk2>
        <a:srgbClr val="1D6FA9"/>
      </a:dk2>
      <a:lt2>
        <a:srgbClr val="FFFFFF"/>
      </a:lt2>
      <a:accent1>
        <a:srgbClr val="909090"/>
      </a:accent1>
      <a:accent2>
        <a:srgbClr val="00BBD3"/>
      </a:accent2>
      <a:accent3>
        <a:srgbClr val="8BC145"/>
      </a:accent3>
      <a:accent4>
        <a:srgbClr val="1D9A78"/>
      </a:accent4>
      <a:accent5>
        <a:srgbClr val="F19D19"/>
      </a:accent5>
      <a:accent6>
        <a:srgbClr val="B84742"/>
      </a:accent6>
      <a:hlink>
        <a:srgbClr val="70AD47"/>
      </a:hlink>
      <a:folHlink>
        <a:srgbClr val="ED7D31"/>
      </a:folHlink>
    </a:clrScheme>
    <a:fontScheme name="Custom 1">
      <a:majorFont>
        <a:latin typeface="Roboto Condensed"/>
        <a:ea typeface=""/>
        <a:cs typeface=""/>
      </a:majorFont>
      <a:minorFont>
        <a:latin typeface="Roboto Condense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4198</TotalTime>
  <Words>7138</Words>
  <Application>Microsoft Office PowerPoint</Application>
  <PresentationFormat>Widescreen</PresentationFormat>
  <Paragraphs>2382</Paragraphs>
  <Slides>124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124</vt:i4>
      </vt:variant>
    </vt:vector>
  </HeadingPairs>
  <TitlesOfParts>
    <vt:vector size="137" baseType="lpstr">
      <vt:lpstr>Wingdings 3</vt:lpstr>
      <vt:lpstr>Fira Sans</vt:lpstr>
      <vt:lpstr>Roboto Condensed Light</vt:lpstr>
      <vt:lpstr>Consolas</vt:lpstr>
      <vt:lpstr>Courier New</vt:lpstr>
      <vt:lpstr>Calibri</vt:lpstr>
      <vt:lpstr>verdana</vt:lpstr>
      <vt:lpstr>Wingdings</vt:lpstr>
      <vt:lpstr>Roboto Condensed</vt:lpstr>
      <vt:lpstr>Segoe UI Black</vt:lpstr>
      <vt:lpstr>Open Sans Extrabold</vt:lpstr>
      <vt:lpstr>Arial</vt:lpstr>
      <vt:lpstr>Office Theme</vt:lpstr>
      <vt:lpstr>Unit-3  Servlet API and Overview</vt:lpstr>
      <vt:lpstr>Subject Overview</vt:lpstr>
      <vt:lpstr>What is Servlet?</vt:lpstr>
      <vt:lpstr>Introduction</vt:lpstr>
      <vt:lpstr>Why we need Servlet?</vt:lpstr>
      <vt:lpstr>Scripting Language</vt:lpstr>
      <vt:lpstr>CGI (Common Gateway Interface)</vt:lpstr>
      <vt:lpstr>Comparing Servlet with CGI</vt:lpstr>
      <vt:lpstr>Summary: CGI vs Servlet</vt:lpstr>
      <vt:lpstr>Servlet Packages</vt:lpstr>
      <vt:lpstr>Servlet Life Cycle</vt:lpstr>
      <vt:lpstr>Servlet Life Cycle: init()</vt:lpstr>
      <vt:lpstr>Servlet Life Cycle: Service()</vt:lpstr>
      <vt:lpstr>Servlet Life Cycle: Destroy()</vt:lpstr>
      <vt:lpstr>Servlet Life Cycle</vt:lpstr>
      <vt:lpstr>doGet() v/s doPost()</vt:lpstr>
      <vt:lpstr>doGet() vs doPost()</vt:lpstr>
      <vt:lpstr>Servlet Life Cycle: Servlet Code</vt:lpstr>
      <vt:lpstr>Steps to run Servlet Program in Netbeans</vt:lpstr>
      <vt:lpstr>Steps for Servlet Program</vt:lpstr>
      <vt:lpstr>Steps for Servlet Program</vt:lpstr>
      <vt:lpstr>Steps for Servlet Program</vt:lpstr>
      <vt:lpstr>Steps for Servlet Program</vt:lpstr>
      <vt:lpstr>Steps for Servlet Program</vt:lpstr>
      <vt:lpstr>Steps for Servlet Program</vt:lpstr>
      <vt:lpstr>Steps for Servlet Program</vt:lpstr>
      <vt:lpstr>Step 8: Write servlet code: MyServlet.java</vt:lpstr>
      <vt:lpstr>MIME: Multipurpose Internet Mail Extensions</vt:lpstr>
      <vt:lpstr>Steps for Servlet Program</vt:lpstr>
      <vt:lpstr>Steps for Servlet Program</vt:lpstr>
      <vt:lpstr>Java Servlet</vt:lpstr>
      <vt:lpstr>javax.servlet Interface</vt:lpstr>
      <vt:lpstr>Types of Servlet</vt:lpstr>
      <vt:lpstr>GenericServlet vs HttpServlet</vt:lpstr>
      <vt:lpstr>Deployment Descriptor</vt:lpstr>
      <vt:lpstr>Deployment Descriptor: web.xml</vt:lpstr>
      <vt:lpstr>Program to call servlet from html file</vt:lpstr>
      <vt:lpstr>Servlet Program: HyperLinkDemo.java</vt:lpstr>
      <vt:lpstr>doGet() </vt:lpstr>
      <vt:lpstr>doGet() </vt:lpstr>
      <vt:lpstr>doPost()</vt:lpstr>
      <vt:lpstr>doPost()</vt:lpstr>
      <vt:lpstr>ServletConfig Interface</vt:lpstr>
      <vt:lpstr>Servlet Config: web.xml</vt:lpstr>
      <vt:lpstr>Servlet Config: MyServlet.java</vt:lpstr>
      <vt:lpstr>ServletContext Interface</vt:lpstr>
      <vt:lpstr>web.xml</vt:lpstr>
      <vt:lpstr>ServletContextDemo.java</vt:lpstr>
      <vt:lpstr>Servlet Config vs Servlet Context</vt:lpstr>
      <vt:lpstr>HttpServletRequest: Methods</vt:lpstr>
      <vt:lpstr>HttpServletRequest: Methods</vt:lpstr>
      <vt:lpstr>HttpServletRequest: Methods</vt:lpstr>
      <vt:lpstr>HttpServletRequest: Methods</vt:lpstr>
      <vt:lpstr>HttpServletRequest: Methods</vt:lpstr>
      <vt:lpstr>HttpServletRequest: Methods</vt:lpstr>
      <vt:lpstr>HttpServletRequest: Methods</vt:lpstr>
      <vt:lpstr>  javax.servlet.RequestDispatcher Interface  </vt:lpstr>
      <vt:lpstr>RequestDispatcher: forward()</vt:lpstr>
      <vt:lpstr>RequestDispatcher: include()</vt:lpstr>
      <vt:lpstr>How to get the object of RequestDispatcher?</vt:lpstr>
      <vt:lpstr>RequestDispatcher: forward() and include()</vt:lpstr>
      <vt:lpstr>RequestDispatcher: Servlet Program</vt:lpstr>
      <vt:lpstr>RequestDispatcher: 1.html</vt:lpstr>
      <vt:lpstr>RequestDispatcher: Validate Servlet</vt:lpstr>
      <vt:lpstr>RequestDispatcher: fwdDemo.java</vt:lpstr>
      <vt:lpstr>RequestDispatcher: web.xml</vt:lpstr>
      <vt:lpstr>SendRedirect</vt:lpstr>
      <vt:lpstr>sendRedirect(): Example</vt:lpstr>
      <vt:lpstr>forward() vs sendRedirect()</vt:lpstr>
      <vt:lpstr>Session Management in Servlets</vt:lpstr>
      <vt:lpstr>Session Management </vt:lpstr>
      <vt:lpstr>Session Management: Hidden form field </vt:lpstr>
      <vt:lpstr>Session Management: Hidden form field </vt:lpstr>
      <vt:lpstr>Session Management: Hidden form field </vt:lpstr>
      <vt:lpstr>Session Management: Hidden form field </vt:lpstr>
      <vt:lpstr>Session Management: Hidden form field </vt:lpstr>
      <vt:lpstr>Session Management: Hidden form field </vt:lpstr>
      <vt:lpstr>Session Management: URL Rewriting</vt:lpstr>
      <vt:lpstr>Session Management: URL Rewriting</vt:lpstr>
      <vt:lpstr>Session Management: URL Rewriting</vt:lpstr>
      <vt:lpstr>Session Management: URL Rewriting</vt:lpstr>
      <vt:lpstr>Session Management: Cookies </vt:lpstr>
      <vt:lpstr>Session Management: Cookies </vt:lpstr>
      <vt:lpstr>Session Management: Cookies </vt:lpstr>
      <vt:lpstr>Session Management: Cookies </vt:lpstr>
      <vt:lpstr>Session Management: Cookies : Methods</vt:lpstr>
      <vt:lpstr>Session Management: Cookies </vt:lpstr>
      <vt:lpstr>Session Management: Cookies </vt:lpstr>
      <vt:lpstr>Session Management: Cookies </vt:lpstr>
      <vt:lpstr>Session Management: Cookies </vt:lpstr>
      <vt:lpstr>Session Management: Cookies </vt:lpstr>
      <vt:lpstr>Session Management: Cookies </vt:lpstr>
      <vt:lpstr>Session Management: Cookies </vt:lpstr>
      <vt:lpstr>Session Management: Cookies </vt:lpstr>
      <vt:lpstr>Session Management : HttpSession</vt:lpstr>
      <vt:lpstr>Session Management : HttpSession</vt:lpstr>
      <vt:lpstr>Session Management :HttpSession</vt:lpstr>
      <vt:lpstr>Session Management : HttpSession</vt:lpstr>
      <vt:lpstr>Session Management : HttpSession</vt:lpstr>
      <vt:lpstr>Session Management : HttpSession</vt:lpstr>
      <vt:lpstr>Session Management : HttpSession</vt:lpstr>
      <vt:lpstr>Session Management : HttpSession</vt:lpstr>
      <vt:lpstr>Session Management : HttpSession</vt:lpstr>
      <vt:lpstr>Session Management : HttpSession</vt:lpstr>
      <vt:lpstr> Session Timeout</vt:lpstr>
      <vt:lpstr>Filter API</vt:lpstr>
      <vt:lpstr>Filter</vt:lpstr>
      <vt:lpstr>Filter API</vt:lpstr>
      <vt:lpstr>Filter Interface</vt:lpstr>
      <vt:lpstr>Filter Interface</vt:lpstr>
      <vt:lpstr>FilterChain interface</vt:lpstr>
      <vt:lpstr>Filter Example</vt:lpstr>
      <vt:lpstr>Filter Example: index.html</vt:lpstr>
      <vt:lpstr>Filter Example</vt:lpstr>
      <vt:lpstr>Filter Example: Filter1.java</vt:lpstr>
      <vt:lpstr>Filter Example: FilteredServlet.java</vt:lpstr>
      <vt:lpstr>Filter Example-2</vt:lpstr>
      <vt:lpstr>Filter Example-2</vt:lpstr>
      <vt:lpstr>Filter Example-2</vt:lpstr>
      <vt:lpstr>Filter Example-2</vt:lpstr>
      <vt:lpstr>Filter Example-2</vt:lpstr>
      <vt:lpstr>Filter Example-2</vt:lpstr>
      <vt:lpstr>Filter</vt:lpstr>
      <vt:lpstr>Servlet with JDBC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admin</cp:lastModifiedBy>
  <cp:revision>312</cp:revision>
  <dcterms:created xsi:type="dcterms:W3CDTF">2020-05-01T05:09:15Z</dcterms:created>
  <dcterms:modified xsi:type="dcterms:W3CDTF">2021-04-03T07:30:10Z</dcterms:modified>
</cp:coreProperties>
</file>